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5" r:id="rId3"/>
    <p:sldId id="258" r:id="rId4"/>
    <p:sldId id="264" r:id="rId5"/>
    <p:sldId id="259" r:id="rId6"/>
    <p:sldId id="260" r:id="rId7"/>
    <p:sldId id="261" r:id="rId8"/>
    <p:sldId id="262" r:id="rId9"/>
    <p:sldId id="263" r:id="rId10"/>
    <p:sldId id="266" r:id="rId11"/>
    <p:sldId id="269" r:id="rId12"/>
    <p:sldId id="267" r:id="rId13"/>
    <p:sldId id="268" r:id="rId14"/>
    <p:sldId id="272" r:id="rId15"/>
    <p:sldId id="273" r:id="rId16"/>
    <p:sldId id="275" r:id="rId17"/>
    <p:sldId id="280" r:id="rId18"/>
    <p:sldId id="281" r:id="rId19"/>
    <p:sldId id="282" r:id="rId20"/>
    <p:sldId id="283" r:id="rId21"/>
    <p:sldId id="276"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78" r:id="rId37"/>
    <p:sldId id="279" r:id="rId38"/>
    <p:sldId id="270" r:id="rId39"/>
    <p:sldId id="274" r:id="rId40"/>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4660"/>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9D5CC147-BE1B-4305-ABC7-6B66E2C498C6}" type="datetimeFigureOut">
              <a:rPr lang="es-AR" smtClean="0"/>
              <a:pPr/>
              <a:t>30/5/2023</a:t>
            </a:fld>
            <a:endParaRPr lang="es-AR"/>
          </a:p>
        </p:txBody>
      </p:sp>
      <p:sp>
        <p:nvSpPr>
          <p:cNvPr id="5" name="Footer Placeholder 4"/>
          <p:cNvSpPr>
            <a:spLocks noGrp="1"/>
          </p:cNvSpPr>
          <p:nvPr>
            <p:ph type="ftr" sz="quarter" idx="11"/>
          </p:nvPr>
        </p:nvSpPr>
        <p:spPr/>
        <p:txBody>
          <a:bodyPr/>
          <a:lstStyle/>
          <a:p>
            <a:endParaRPr lang="es-A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1490627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D5CC147-BE1B-4305-ABC7-6B66E2C498C6}" type="datetimeFigureOut">
              <a:rPr lang="es-AR" smtClean="0"/>
              <a:pPr/>
              <a:t>30/5/2023</a:t>
            </a:fld>
            <a:endParaRPr lang="es-AR"/>
          </a:p>
        </p:txBody>
      </p:sp>
      <p:sp>
        <p:nvSpPr>
          <p:cNvPr id="5" name="Footer Placeholder 4"/>
          <p:cNvSpPr>
            <a:spLocks noGrp="1"/>
          </p:cNvSpPr>
          <p:nvPr>
            <p:ph type="ftr" sz="quarter" idx="11"/>
          </p:nvPr>
        </p:nvSpPr>
        <p:spPr/>
        <p:txBody>
          <a:bodyPr/>
          <a:lstStyle/>
          <a:p>
            <a:endParaRPr lang="es-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3638958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D5CC147-BE1B-4305-ABC7-6B66E2C498C6}" type="datetimeFigureOut">
              <a:rPr lang="es-AR" smtClean="0"/>
              <a:pPr/>
              <a:t>30/5/2023</a:t>
            </a:fld>
            <a:endParaRPr lang="es-AR"/>
          </a:p>
        </p:txBody>
      </p:sp>
      <p:sp>
        <p:nvSpPr>
          <p:cNvPr id="5" name="Footer Placeholder 4"/>
          <p:cNvSpPr>
            <a:spLocks noGrp="1"/>
          </p:cNvSpPr>
          <p:nvPr>
            <p:ph type="ftr" sz="quarter" idx="11"/>
          </p:nvPr>
        </p:nvSpPr>
        <p:spPr/>
        <p:txBody>
          <a:bodyPr/>
          <a:lstStyle/>
          <a:p>
            <a:endParaRPr lang="es-A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1756571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D5CC147-BE1B-4305-ABC7-6B66E2C498C6}" type="datetimeFigureOut">
              <a:rPr lang="es-AR" smtClean="0"/>
              <a:pPr/>
              <a:t>30/5/2023</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719027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D5CC147-BE1B-4305-ABC7-6B66E2C498C6}" type="datetimeFigureOut">
              <a:rPr lang="es-AR" smtClean="0"/>
              <a:pPr/>
              <a:t>30/5/2023</a:t>
            </a:fld>
            <a:endParaRPr lang="es-AR"/>
          </a:p>
        </p:txBody>
      </p:sp>
      <p:sp>
        <p:nvSpPr>
          <p:cNvPr id="8" name="Footer Placeholder 7"/>
          <p:cNvSpPr>
            <a:spLocks noGrp="1"/>
          </p:cNvSpPr>
          <p:nvPr>
            <p:ph type="ftr" sz="quarter" idx="11"/>
          </p:nvPr>
        </p:nvSpPr>
        <p:spPr/>
        <p:txBody>
          <a:bodyPr/>
          <a:lstStyle/>
          <a:p>
            <a:endParaRPr lang="es-A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3867615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D5CC147-BE1B-4305-ABC7-6B66E2C498C6}" type="datetimeFigureOut">
              <a:rPr lang="es-AR" smtClean="0"/>
              <a:pPr/>
              <a:t>30/5/2023</a:t>
            </a:fld>
            <a:endParaRPr lang="es-AR"/>
          </a:p>
        </p:txBody>
      </p:sp>
      <p:sp>
        <p:nvSpPr>
          <p:cNvPr id="4" name="Footer Placeholder 3"/>
          <p:cNvSpPr>
            <a:spLocks noGrp="1"/>
          </p:cNvSpPr>
          <p:nvPr>
            <p:ph type="ftr" sz="quarter" idx="11"/>
          </p:nvPr>
        </p:nvSpPr>
        <p:spPr/>
        <p:txBody>
          <a:bodyPr/>
          <a:lstStyle/>
          <a:p>
            <a:endParaRPr lang="es-A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2852017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5CC147-BE1B-4305-ABC7-6B66E2C498C6}" type="datetimeFigureOut">
              <a:rPr lang="es-AR" smtClean="0"/>
              <a:pPr/>
              <a:t>30/5/2023</a:t>
            </a:fld>
            <a:endParaRPr lang="es-AR"/>
          </a:p>
        </p:txBody>
      </p:sp>
      <p:sp>
        <p:nvSpPr>
          <p:cNvPr id="3" name="Footer Placeholder 2"/>
          <p:cNvSpPr>
            <a:spLocks noGrp="1"/>
          </p:cNvSpPr>
          <p:nvPr>
            <p:ph type="ftr" sz="quarter" idx="11"/>
          </p:nvPr>
        </p:nvSpPr>
        <p:spPr/>
        <p:txBody>
          <a:bodyPr/>
          <a:lstStyle/>
          <a:p>
            <a:endParaRPr lang="es-A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3947216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D5CC147-BE1B-4305-ABC7-6B66E2C498C6}" type="datetimeFigureOut">
              <a:rPr lang="es-AR" smtClean="0"/>
              <a:pPr/>
              <a:t>30/5/2023</a:t>
            </a:fld>
            <a:endParaRPr lang="es-AR"/>
          </a:p>
        </p:txBody>
      </p:sp>
      <p:sp>
        <p:nvSpPr>
          <p:cNvPr id="6" name="Footer Placeholder 5"/>
          <p:cNvSpPr>
            <a:spLocks noGrp="1"/>
          </p:cNvSpPr>
          <p:nvPr>
            <p:ph type="ftr" sz="quarter" idx="11"/>
          </p:nvPr>
        </p:nvSpPr>
        <p:spPr/>
        <p:txBody>
          <a:bodyPr/>
          <a:lstStyle/>
          <a:p>
            <a:endParaRPr lang="es-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433407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D5CC147-BE1B-4305-ABC7-6B66E2C498C6}" type="datetimeFigureOut">
              <a:rPr lang="es-AR" smtClean="0"/>
              <a:pPr/>
              <a:t>30/5/2023</a:t>
            </a:fld>
            <a:endParaRPr lang="es-AR"/>
          </a:p>
        </p:txBody>
      </p:sp>
      <p:sp>
        <p:nvSpPr>
          <p:cNvPr id="6" name="Footer Placeholder 5"/>
          <p:cNvSpPr>
            <a:spLocks noGrp="1"/>
          </p:cNvSpPr>
          <p:nvPr>
            <p:ph type="ftr" sz="quarter" idx="11"/>
          </p:nvPr>
        </p:nvSpPr>
        <p:spPr/>
        <p:txBody>
          <a:bodyPr/>
          <a:lstStyle/>
          <a:p>
            <a:endParaRPr lang="es-A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2512895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D5CC147-BE1B-4305-ABC7-6B66E2C498C6}" type="datetimeFigureOut">
              <a:rPr lang="es-AR" smtClean="0"/>
              <a:pPr/>
              <a:t>30/5/2023</a:t>
            </a:fld>
            <a:endParaRPr lang="es-AR"/>
          </a:p>
        </p:txBody>
      </p:sp>
      <p:sp>
        <p:nvSpPr>
          <p:cNvPr id="5" name="Footer Placeholder 4"/>
          <p:cNvSpPr>
            <a:spLocks noGrp="1"/>
          </p:cNvSpPr>
          <p:nvPr>
            <p:ph type="ftr" sz="quarter" idx="11"/>
          </p:nvPr>
        </p:nvSpPr>
        <p:spPr/>
        <p:txBody>
          <a:bodyPr/>
          <a:lstStyle/>
          <a:p>
            <a:endParaRPr lang="es-A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1409866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D5CC147-BE1B-4305-ABC7-6B66E2C498C6}" type="datetimeFigureOut">
              <a:rPr lang="es-AR" smtClean="0"/>
              <a:pPr/>
              <a:t>30/5/2023</a:t>
            </a:fld>
            <a:endParaRPr lang="es-AR"/>
          </a:p>
        </p:txBody>
      </p:sp>
      <p:sp>
        <p:nvSpPr>
          <p:cNvPr id="5" name="Footer Placeholder 4"/>
          <p:cNvSpPr>
            <a:spLocks noGrp="1"/>
          </p:cNvSpPr>
          <p:nvPr>
            <p:ph type="ftr" sz="quarter" idx="11"/>
          </p:nvPr>
        </p:nvSpPr>
        <p:spPr/>
        <p:txBody>
          <a:bodyPr/>
          <a:lstStyle/>
          <a:p>
            <a:endParaRPr lang="es-A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0832597-9DFE-4DBB-AE6F-0D23243AE43C}" type="slidenum">
              <a:rPr lang="es-AR" smtClean="0"/>
              <a:pPr/>
              <a:t>‹Nº›</a:t>
            </a:fld>
            <a:endParaRPr lang="es-A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86713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9D5CC147-BE1B-4305-ABC7-6B66E2C498C6}" type="datetimeFigureOut">
              <a:rPr lang="es-AR" smtClean="0"/>
              <a:pPr/>
              <a:t>30/5/2023</a:t>
            </a:fld>
            <a:endParaRPr lang="es-AR"/>
          </a:p>
        </p:txBody>
      </p:sp>
      <p:sp>
        <p:nvSpPr>
          <p:cNvPr id="6" name="Footer Placeholder 5"/>
          <p:cNvSpPr>
            <a:spLocks noGrp="1"/>
          </p:cNvSpPr>
          <p:nvPr>
            <p:ph type="ftr" sz="quarter" idx="11"/>
          </p:nvPr>
        </p:nvSpPr>
        <p:spPr/>
        <p:txBody>
          <a:bodyPr/>
          <a:lstStyle/>
          <a:p>
            <a:endParaRPr lang="es-A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1804959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9D5CC147-BE1B-4305-ABC7-6B66E2C498C6}" type="datetimeFigureOut">
              <a:rPr lang="es-AR" smtClean="0"/>
              <a:pPr/>
              <a:t>30/5/2023</a:t>
            </a:fld>
            <a:endParaRPr lang="es-AR"/>
          </a:p>
        </p:txBody>
      </p:sp>
      <p:sp>
        <p:nvSpPr>
          <p:cNvPr id="6" name="Footer Placeholder 5"/>
          <p:cNvSpPr>
            <a:spLocks noGrp="1"/>
          </p:cNvSpPr>
          <p:nvPr>
            <p:ph type="ftr" sz="quarter" idx="11"/>
          </p:nvPr>
        </p:nvSpPr>
        <p:spPr/>
        <p:txBody>
          <a:bodyPr/>
          <a:lstStyle/>
          <a:p>
            <a:endParaRPr lang="es-A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0832597-9DFE-4DBB-AE6F-0D23243AE43C}" type="slidenum">
              <a:rPr lang="es-AR" smtClean="0"/>
              <a:pPr/>
              <a:t>‹Nº›</a:t>
            </a:fld>
            <a:endParaRPr lang="es-A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14785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9D5CC147-BE1B-4305-ABC7-6B66E2C498C6}" type="datetimeFigureOut">
              <a:rPr lang="es-AR" smtClean="0"/>
              <a:pPr/>
              <a:t>30/5/2023</a:t>
            </a:fld>
            <a:endParaRPr lang="es-AR"/>
          </a:p>
        </p:txBody>
      </p:sp>
      <p:sp>
        <p:nvSpPr>
          <p:cNvPr id="6" name="Footer Placeholder 5"/>
          <p:cNvSpPr>
            <a:spLocks noGrp="1"/>
          </p:cNvSpPr>
          <p:nvPr>
            <p:ph type="ftr" sz="quarter" idx="11"/>
          </p:nvPr>
        </p:nvSpPr>
        <p:spPr/>
        <p:txBody>
          <a:bodyPr/>
          <a:lstStyle/>
          <a:p>
            <a:endParaRPr lang="es-A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1380098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D5CC147-BE1B-4305-ABC7-6B66E2C498C6}" type="datetimeFigureOut">
              <a:rPr lang="es-AR" smtClean="0"/>
              <a:pPr/>
              <a:t>30/5/2023</a:t>
            </a:fld>
            <a:endParaRPr lang="es-AR"/>
          </a:p>
        </p:txBody>
      </p:sp>
      <p:sp>
        <p:nvSpPr>
          <p:cNvPr id="5" name="Footer Placeholder 4"/>
          <p:cNvSpPr>
            <a:spLocks noGrp="1"/>
          </p:cNvSpPr>
          <p:nvPr>
            <p:ph type="ftr" sz="quarter" idx="11"/>
          </p:nvPr>
        </p:nvSpPr>
        <p:spPr/>
        <p:txBody>
          <a:bodyPr/>
          <a:lstStyle/>
          <a:p>
            <a:endParaRPr lang="es-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343725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D5CC147-BE1B-4305-ABC7-6B66E2C498C6}" type="datetimeFigureOut">
              <a:rPr lang="es-AR" smtClean="0"/>
              <a:pPr/>
              <a:t>30/5/2023</a:t>
            </a:fld>
            <a:endParaRPr lang="es-AR"/>
          </a:p>
        </p:txBody>
      </p:sp>
      <p:sp>
        <p:nvSpPr>
          <p:cNvPr id="5" name="Footer Placeholder 4"/>
          <p:cNvSpPr>
            <a:spLocks noGrp="1"/>
          </p:cNvSpPr>
          <p:nvPr>
            <p:ph type="ftr" sz="quarter" idx="11"/>
          </p:nvPr>
        </p:nvSpPr>
        <p:spPr/>
        <p:txBody>
          <a:bodyPr/>
          <a:lstStyle/>
          <a:p>
            <a:endParaRPr lang="es-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0832597-9DFE-4DBB-AE6F-0D23243AE43C}" type="slidenum">
              <a:rPr lang="es-AR" smtClean="0"/>
              <a:pPr/>
              <a:t>‹Nº›</a:t>
            </a:fld>
            <a:endParaRPr lang="es-AR"/>
          </a:p>
        </p:txBody>
      </p:sp>
    </p:spTree>
    <p:extLst>
      <p:ext uri="{BB962C8B-B14F-4D97-AF65-F5344CB8AC3E}">
        <p14:creationId xmlns:p14="http://schemas.microsoft.com/office/powerpoint/2010/main" val="2041304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9D5CC147-BE1B-4305-ABC7-6B66E2C498C6}" type="datetimeFigureOut">
              <a:rPr lang="es-AR" smtClean="0"/>
              <a:pPr/>
              <a:t>30/5/2023</a:t>
            </a:fld>
            <a:endParaRPr lang="es-A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A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C0832597-9DFE-4DBB-AE6F-0D23243AE43C}" type="slidenum">
              <a:rPr lang="es-AR" smtClean="0"/>
              <a:pPr/>
              <a:t>‹Nº›</a:t>
            </a:fld>
            <a:endParaRPr lang="es-AR"/>
          </a:p>
        </p:txBody>
      </p:sp>
    </p:spTree>
    <p:extLst>
      <p:ext uri="{BB962C8B-B14F-4D97-AF65-F5344CB8AC3E}">
        <p14:creationId xmlns:p14="http://schemas.microsoft.com/office/powerpoint/2010/main" val="34567122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214282" y="1500174"/>
            <a:ext cx="8568952" cy="707886"/>
          </a:xfrm>
          <a:prstGeom prst="rect">
            <a:avLst/>
          </a:prstGeom>
          <a:noFill/>
        </p:spPr>
        <p:txBody>
          <a:bodyPr wrap="square" rtlCol="0">
            <a:spAutoFit/>
          </a:bodyPr>
          <a:lstStyle/>
          <a:p>
            <a:pPr algn="ctr"/>
            <a:r>
              <a:rPr lang="es-AR" sz="2000" dirty="0" smtClean="0">
                <a:latin typeface="Arial Black" pitchFamily="34" charset="0"/>
              </a:rPr>
              <a:t>ANALISIS DE LOS ESTADOS CONTABLES QUE CONFORMAN LA RENDICION GENERAL DE CUENTAS EN LA UNIVERSIDAD </a:t>
            </a:r>
          </a:p>
        </p:txBody>
      </p:sp>
      <p:sp>
        <p:nvSpPr>
          <p:cNvPr id="8" name="7 CuadroTexto"/>
          <p:cNvSpPr txBox="1"/>
          <p:nvPr/>
        </p:nvSpPr>
        <p:spPr>
          <a:xfrm>
            <a:off x="1500166" y="3357562"/>
            <a:ext cx="6048672" cy="954107"/>
          </a:xfrm>
          <a:prstGeom prst="rect">
            <a:avLst/>
          </a:prstGeom>
          <a:noFill/>
        </p:spPr>
        <p:txBody>
          <a:bodyPr wrap="square" rtlCol="0">
            <a:spAutoFit/>
          </a:bodyPr>
          <a:lstStyle/>
          <a:p>
            <a:pPr algn="ctr"/>
            <a:r>
              <a:rPr lang="es-AR" sz="2800" b="1" dirty="0" smtClean="0"/>
              <a:t>Unidad de Auditoria Interna Universidad Nacional de Cuyo</a:t>
            </a:r>
          </a:p>
        </p:txBody>
      </p:sp>
      <p:sp>
        <p:nvSpPr>
          <p:cNvPr id="5" name="4 CuadroTexto"/>
          <p:cNvSpPr txBox="1"/>
          <p:nvPr/>
        </p:nvSpPr>
        <p:spPr>
          <a:xfrm>
            <a:off x="1357290" y="5143512"/>
            <a:ext cx="6643734" cy="369332"/>
          </a:xfrm>
          <a:prstGeom prst="rect">
            <a:avLst/>
          </a:prstGeom>
          <a:noFill/>
        </p:spPr>
        <p:txBody>
          <a:bodyPr wrap="square" rtlCol="0">
            <a:spAutoFit/>
          </a:bodyPr>
          <a:lstStyle/>
          <a:p>
            <a:r>
              <a:rPr lang="es-AR" dirty="0" err="1" smtClean="0"/>
              <a:t>Cr.</a:t>
            </a:r>
            <a:r>
              <a:rPr lang="es-AR" dirty="0" smtClean="0"/>
              <a:t> Livio Barbieri, </a:t>
            </a:r>
            <a:r>
              <a:rPr lang="es-AR" dirty="0" err="1" smtClean="0"/>
              <a:t>Cra</a:t>
            </a:r>
            <a:r>
              <a:rPr lang="es-AR" dirty="0" smtClean="0"/>
              <a:t>. Carolina D’ </a:t>
            </a:r>
            <a:r>
              <a:rPr lang="es-AR" dirty="0" err="1" smtClean="0"/>
              <a:t>Angelo</a:t>
            </a:r>
            <a:r>
              <a:rPr lang="es-AR" dirty="0" smtClean="0"/>
              <a:t>, </a:t>
            </a:r>
            <a:r>
              <a:rPr lang="es-AR" dirty="0" err="1" smtClean="0"/>
              <a:t>Mgter</a:t>
            </a:r>
            <a:r>
              <a:rPr lang="es-AR" dirty="0" smtClean="0"/>
              <a:t>. Mónica González</a:t>
            </a:r>
            <a:endParaRPr lang="es-ES" dirty="0"/>
          </a:p>
        </p:txBody>
      </p:sp>
    </p:spTree>
    <p:extLst>
      <p:ext uri="{BB962C8B-B14F-4D97-AF65-F5344CB8AC3E}">
        <p14:creationId xmlns:p14="http://schemas.microsoft.com/office/powerpoint/2010/main" val="1312246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5" y="624110"/>
            <a:ext cx="6986736" cy="1280890"/>
          </a:xfrm>
        </p:spPr>
        <p:txBody>
          <a:bodyPr>
            <a:normAutofit fontScale="90000"/>
          </a:bodyPr>
          <a:lstStyle/>
          <a:p>
            <a:pPr algn="ctr"/>
            <a:r>
              <a:rPr lang="es-AR" b="1" dirty="0" smtClean="0"/>
              <a:t>NECESIDAD DE TENER CONCEPTOS CLAROS Y ARMONIZADOS</a:t>
            </a:r>
            <a:endParaRPr lang="es-AR" b="1" dirty="0"/>
          </a:p>
        </p:txBody>
      </p:sp>
      <p:sp>
        <p:nvSpPr>
          <p:cNvPr id="5" name="4 Marcador de contenido"/>
          <p:cNvSpPr>
            <a:spLocks noGrp="1"/>
          </p:cNvSpPr>
          <p:nvPr>
            <p:ph idx="1"/>
          </p:nvPr>
        </p:nvSpPr>
        <p:spPr>
          <a:xfrm>
            <a:off x="1187625" y="2133600"/>
            <a:ext cx="7346776" cy="3777622"/>
          </a:xfrm>
        </p:spPr>
        <p:txBody>
          <a:bodyPr/>
          <a:lstStyle/>
          <a:p>
            <a:r>
              <a:rPr lang="es-ES" dirty="0" smtClean="0"/>
              <a:t>Que es el control público???</a:t>
            </a:r>
            <a:endParaRPr lang="es-ES" dirty="0"/>
          </a:p>
          <a:p>
            <a:endParaRPr lang="es-ES" dirty="0" smtClean="0"/>
          </a:p>
          <a:p>
            <a:endParaRPr lang="es-ES" dirty="0"/>
          </a:p>
          <a:p>
            <a:r>
              <a:rPr lang="es-ES" dirty="0" smtClean="0"/>
              <a:t>Organización del sistema de control</a:t>
            </a:r>
          </a:p>
          <a:p>
            <a:endParaRPr lang="es-ES" dirty="0"/>
          </a:p>
          <a:p>
            <a:endParaRPr lang="es-ES" dirty="0" smtClean="0"/>
          </a:p>
          <a:p>
            <a:r>
              <a:rPr lang="es-ES" dirty="0" smtClean="0"/>
              <a:t>Independencia del órgano.</a:t>
            </a:r>
            <a:endParaRPr lang="es-ES" dirty="0" smtClean="0"/>
          </a:p>
        </p:txBody>
      </p:sp>
    </p:spTree>
    <p:extLst>
      <p:ext uri="{BB962C8B-B14F-4D97-AF65-F5344CB8AC3E}">
        <p14:creationId xmlns:p14="http://schemas.microsoft.com/office/powerpoint/2010/main" val="3151218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319310"/>
            <a:ext cx="7634808" cy="1280890"/>
          </a:xfrm>
        </p:spPr>
        <p:txBody>
          <a:bodyPr>
            <a:normAutofit/>
          </a:bodyPr>
          <a:lstStyle/>
          <a:p>
            <a:pPr algn="ctr"/>
            <a:r>
              <a:rPr lang="es-AR" b="1" dirty="0" smtClean="0"/>
              <a:t>Importancia de la rendición de cuentas</a:t>
            </a:r>
            <a:endParaRPr lang="es-AR" b="1" dirty="0"/>
          </a:p>
        </p:txBody>
      </p:sp>
      <p:sp>
        <p:nvSpPr>
          <p:cNvPr id="3" name="2 Marcador de contenido"/>
          <p:cNvSpPr>
            <a:spLocks noGrp="1"/>
          </p:cNvSpPr>
          <p:nvPr>
            <p:ph idx="1"/>
          </p:nvPr>
        </p:nvSpPr>
        <p:spPr>
          <a:xfrm>
            <a:off x="755576" y="1600200"/>
            <a:ext cx="7272808" cy="4525963"/>
          </a:xfrm>
        </p:spPr>
        <p:txBody>
          <a:bodyPr>
            <a:normAutofit fontScale="92500" lnSpcReduction="10000"/>
          </a:bodyPr>
          <a:lstStyle/>
          <a:p>
            <a:pPr marL="0" indent="0" algn="just">
              <a:buNone/>
            </a:pPr>
            <a:r>
              <a:rPr lang="es-AR" sz="3600" dirty="0"/>
              <a:t>La</a:t>
            </a:r>
            <a:r>
              <a:rPr lang="es-AR" sz="3600" b="1" dirty="0"/>
              <a:t> rendición de cuentas </a:t>
            </a:r>
            <a:r>
              <a:rPr lang="es-AR" sz="3600" b="1" dirty="0" smtClean="0"/>
              <a:t> </a:t>
            </a:r>
            <a:r>
              <a:rPr lang="es-AR" sz="3600" dirty="0"/>
              <a:t>es el</a:t>
            </a:r>
            <a:r>
              <a:rPr lang="es-AR" sz="3600" dirty="0">
                <a:solidFill>
                  <a:srgbClr val="FF0000"/>
                </a:solidFill>
              </a:rPr>
              <a:t> medio </a:t>
            </a:r>
            <a:r>
              <a:rPr lang="es-AR" sz="3600" dirty="0"/>
              <a:t>por el cual </a:t>
            </a:r>
            <a:r>
              <a:rPr lang="es-AR" sz="3600" dirty="0" smtClean="0"/>
              <a:t>la universidad</a:t>
            </a:r>
            <a:r>
              <a:rPr lang="es-AR" sz="3600" dirty="0"/>
              <a:t> explica a </a:t>
            </a:r>
            <a:r>
              <a:rPr lang="es-AR" sz="3600" dirty="0" smtClean="0"/>
              <a:t>los destinatarios de los servicios universitarios,  </a:t>
            </a:r>
            <a:r>
              <a:rPr lang="es-AR" sz="3600" dirty="0"/>
              <a:t>sus acciones y </a:t>
            </a:r>
            <a:r>
              <a:rPr lang="es-AR" sz="3600" dirty="0" smtClean="0"/>
              <a:t>acepta la </a:t>
            </a:r>
            <a:r>
              <a:rPr lang="es-AR" sz="3600" dirty="0">
                <a:solidFill>
                  <a:srgbClr val="FF0000"/>
                </a:solidFill>
              </a:rPr>
              <a:t>responsabilidad</a:t>
            </a:r>
            <a:r>
              <a:rPr lang="es-AR" sz="3600" dirty="0"/>
              <a:t> de las mismas, bajo un marco de </a:t>
            </a:r>
            <a:r>
              <a:rPr lang="es-AR" sz="3600" dirty="0">
                <a:solidFill>
                  <a:srgbClr val="FF0000"/>
                </a:solidFill>
              </a:rPr>
              <a:t> transparencia </a:t>
            </a:r>
            <a:r>
              <a:rPr lang="es-AR" sz="3600" dirty="0"/>
              <a:t>por lo cual abre la información </a:t>
            </a:r>
            <a:r>
              <a:rPr lang="es-AR" sz="3600" dirty="0" smtClean="0"/>
              <a:t>a toda la comunidad</a:t>
            </a:r>
            <a:r>
              <a:rPr lang="es-AR" sz="3600" dirty="0" smtClean="0">
                <a:solidFill>
                  <a:srgbClr val="FF0000"/>
                </a:solidFill>
              </a:rPr>
              <a:t>.</a:t>
            </a:r>
            <a:r>
              <a:rPr lang="es-AR" sz="3600" dirty="0" smtClean="0"/>
              <a:t> </a:t>
            </a:r>
            <a:endParaRPr lang="es-AR" sz="3600" dirty="0"/>
          </a:p>
        </p:txBody>
      </p:sp>
    </p:spTree>
    <p:extLst>
      <p:ext uri="{BB962C8B-B14F-4D97-AF65-F5344CB8AC3E}">
        <p14:creationId xmlns:p14="http://schemas.microsoft.com/office/powerpoint/2010/main" val="1144993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59632" y="624110"/>
            <a:ext cx="7560839" cy="1280890"/>
          </a:xfrm>
        </p:spPr>
        <p:txBody>
          <a:bodyPr>
            <a:normAutofit/>
          </a:bodyPr>
          <a:lstStyle/>
          <a:p>
            <a:pPr algn="ctr"/>
            <a:r>
              <a:rPr lang="es-AR" b="1" dirty="0" smtClean="0"/>
              <a:t>Estándares genéricos</a:t>
            </a:r>
            <a:br>
              <a:rPr lang="es-AR" b="1" dirty="0" smtClean="0"/>
            </a:br>
            <a:r>
              <a:rPr lang="es-AR" b="1" dirty="0" smtClean="0"/>
              <a:t>CEPAL </a:t>
            </a:r>
            <a:endParaRPr lang="es-AR" b="1" dirty="0"/>
          </a:p>
        </p:txBody>
      </p:sp>
      <p:sp>
        <p:nvSpPr>
          <p:cNvPr id="3" name="2 Marcador de contenido"/>
          <p:cNvSpPr>
            <a:spLocks noGrp="1"/>
          </p:cNvSpPr>
          <p:nvPr>
            <p:ph idx="1"/>
          </p:nvPr>
        </p:nvSpPr>
        <p:spPr/>
        <p:txBody>
          <a:bodyPr>
            <a:normAutofit/>
          </a:bodyPr>
          <a:lstStyle/>
          <a:p>
            <a:pPr algn="just"/>
            <a:r>
              <a:rPr lang="es-AR" dirty="0" smtClean="0"/>
              <a:t>Códigos de conducta.</a:t>
            </a:r>
          </a:p>
          <a:p>
            <a:pPr algn="just"/>
            <a:r>
              <a:rPr lang="es-AR" dirty="0" smtClean="0"/>
              <a:t>Mecanismos de prevención de los conflictos de intereses.</a:t>
            </a:r>
          </a:p>
          <a:p>
            <a:pPr algn="just"/>
            <a:r>
              <a:rPr lang="es-AR" dirty="0" smtClean="0"/>
              <a:t>Publicidad de bienes de funcionarios.</a:t>
            </a:r>
          </a:p>
          <a:p>
            <a:pPr algn="just"/>
            <a:r>
              <a:rPr lang="es-AR" dirty="0" smtClean="0"/>
              <a:t>Transparencia y regulación del lobby.</a:t>
            </a:r>
          </a:p>
          <a:p>
            <a:pPr algn="just"/>
            <a:r>
              <a:rPr lang="es-AR" dirty="0" smtClean="0"/>
              <a:t>Mecanismos de denuncias y protección. </a:t>
            </a:r>
          </a:p>
          <a:p>
            <a:pPr algn="just"/>
            <a:r>
              <a:rPr lang="es-AR" dirty="0" smtClean="0"/>
              <a:t>Transparencias en compras públicas.</a:t>
            </a:r>
          </a:p>
          <a:p>
            <a:pPr algn="just"/>
            <a:r>
              <a:rPr lang="es-AR" dirty="0" smtClean="0">
                <a:solidFill>
                  <a:srgbClr val="FF0000"/>
                </a:solidFill>
              </a:rPr>
              <a:t>Organismos de supervisión independientes</a:t>
            </a:r>
            <a:r>
              <a:rPr lang="es-AR" dirty="0" smtClean="0"/>
              <a:t>.</a:t>
            </a:r>
            <a:endParaRPr lang="es-AR" dirty="0"/>
          </a:p>
        </p:txBody>
      </p:sp>
    </p:spTree>
    <p:extLst>
      <p:ext uri="{BB962C8B-B14F-4D97-AF65-F5344CB8AC3E}">
        <p14:creationId xmlns:p14="http://schemas.microsoft.com/office/powerpoint/2010/main" val="1109893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571480"/>
            <a:ext cx="8229600" cy="1431032"/>
          </a:xfrm>
        </p:spPr>
        <p:txBody>
          <a:bodyPr>
            <a:normAutofit fontScale="90000"/>
          </a:bodyPr>
          <a:lstStyle/>
          <a:p>
            <a:pPr algn="ctr"/>
            <a:r>
              <a:rPr lang="es-AR" b="1" dirty="0" smtClean="0"/>
              <a:t>Como se rinden las cuentas?</a:t>
            </a:r>
            <a:br>
              <a:rPr lang="es-AR" b="1" dirty="0" smtClean="0"/>
            </a:br>
            <a:r>
              <a:rPr lang="es-AR" b="1" dirty="0" smtClean="0"/>
              <a:t>A través de los estados contables</a:t>
            </a:r>
            <a:r>
              <a:rPr lang="es-AR" dirty="0" smtClean="0"/>
              <a:t/>
            </a:r>
            <a:br>
              <a:rPr lang="es-AR" dirty="0" smtClean="0"/>
            </a:br>
            <a:endParaRPr lang="es-AR" dirty="0"/>
          </a:p>
        </p:txBody>
      </p:sp>
      <p:sp>
        <p:nvSpPr>
          <p:cNvPr id="3" name="2 Marcador de contenido"/>
          <p:cNvSpPr>
            <a:spLocks noGrp="1"/>
          </p:cNvSpPr>
          <p:nvPr>
            <p:ph idx="1"/>
          </p:nvPr>
        </p:nvSpPr>
        <p:spPr>
          <a:xfrm>
            <a:off x="467544" y="2060848"/>
            <a:ext cx="8229600" cy="4525963"/>
          </a:xfrm>
        </p:spPr>
        <p:txBody>
          <a:bodyPr>
            <a:normAutofit lnSpcReduction="10000"/>
          </a:bodyPr>
          <a:lstStyle/>
          <a:p>
            <a:pPr algn="just"/>
            <a:r>
              <a:rPr lang="es-AR" sz="2400" dirty="0" smtClean="0"/>
              <a:t>“… </a:t>
            </a:r>
            <a:r>
              <a:rPr lang="es-AR" sz="2400" i="1" dirty="0"/>
              <a:t>se</a:t>
            </a:r>
            <a:r>
              <a:rPr lang="es-AR" sz="2400" dirty="0"/>
              <a:t> </a:t>
            </a:r>
            <a:r>
              <a:rPr lang="es-AR" sz="2400" i="1" dirty="0"/>
              <a:t>deben entender como medio de los órganos de administración activa para rendir  cuenta de  su gestión al órgano volitivo</a:t>
            </a:r>
            <a:r>
              <a:rPr lang="es-AR" sz="2400" i="1" dirty="0" smtClean="0"/>
              <a:t>”</a:t>
            </a:r>
            <a:r>
              <a:rPr lang="es-AR" sz="2400" dirty="0" smtClean="0"/>
              <a:t>,</a:t>
            </a:r>
          </a:p>
          <a:p>
            <a:pPr algn="just"/>
            <a:r>
              <a:rPr lang="es-AR" sz="2400" dirty="0" smtClean="0"/>
              <a:t>“…</a:t>
            </a:r>
            <a:r>
              <a:rPr lang="es-AR" sz="2400" i="1" dirty="0"/>
              <a:t>la  función  a cumplir es garantizar a la ciudadanía el derecho a  participar en la formación y el </a:t>
            </a:r>
            <a:r>
              <a:rPr lang="es-AR" sz="2400" i="1" dirty="0" smtClean="0"/>
              <a:t>destino </a:t>
            </a:r>
            <a:r>
              <a:rPr lang="es-AR" sz="2400" i="1" dirty="0"/>
              <a:t>de los recursos </a:t>
            </a:r>
            <a:r>
              <a:rPr lang="es-AR" sz="2400" i="1" dirty="0" smtClean="0"/>
              <a:t>públicos, la </a:t>
            </a:r>
            <a:r>
              <a:rPr lang="es-AR" sz="2400" i="1" dirty="0"/>
              <a:t>evolución patrimonial, </a:t>
            </a:r>
            <a:r>
              <a:rPr lang="es-AR" sz="2400" i="1" dirty="0" smtClean="0"/>
              <a:t>y </a:t>
            </a:r>
            <a:r>
              <a:rPr lang="es-AR" sz="2400" i="1" dirty="0"/>
              <a:t>apreciar </a:t>
            </a:r>
            <a:r>
              <a:rPr lang="es-AR" sz="2400" i="1" dirty="0" smtClean="0"/>
              <a:t>la </a:t>
            </a:r>
            <a:r>
              <a:rPr lang="es-AR" sz="2400" i="1" dirty="0"/>
              <a:t>consecución de los fines institucionales</a:t>
            </a:r>
            <a:r>
              <a:rPr lang="es-AR" sz="2400" i="1" dirty="0" smtClean="0"/>
              <a:t>”.</a:t>
            </a:r>
          </a:p>
          <a:p>
            <a:pPr algn="just"/>
            <a:endParaRPr lang="es-ES" sz="2400" i="1" dirty="0"/>
          </a:p>
          <a:p>
            <a:pPr algn="r"/>
            <a:r>
              <a:rPr lang="es-ES" sz="2400" i="1" dirty="0" smtClean="0"/>
              <a:t>(Informe 2 del CECYT)</a:t>
            </a:r>
            <a:endParaRPr lang="es-AR" sz="2400" dirty="0"/>
          </a:p>
          <a:p>
            <a:pPr algn="just"/>
            <a:r>
              <a:rPr lang="es-AR" sz="2400" b="1" dirty="0" smtClean="0"/>
              <a:t> </a:t>
            </a:r>
            <a:endParaRPr lang="es-AR" sz="2400" dirty="0"/>
          </a:p>
          <a:p>
            <a:endParaRPr lang="es-AR" dirty="0"/>
          </a:p>
        </p:txBody>
      </p:sp>
    </p:spTree>
    <p:extLst>
      <p:ext uri="{BB962C8B-B14F-4D97-AF65-F5344CB8AC3E}">
        <p14:creationId xmlns:p14="http://schemas.microsoft.com/office/powerpoint/2010/main" val="196560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9" y="624110"/>
            <a:ext cx="7130752" cy="1280890"/>
          </a:xfrm>
        </p:spPr>
        <p:txBody>
          <a:bodyPr/>
          <a:lstStyle/>
          <a:p>
            <a:r>
              <a:rPr lang="es-AR" b="1" dirty="0" smtClean="0"/>
              <a:t>Qué es la cuenta de Inversión</a:t>
            </a:r>
            <a:r>
              <a:rPr lang="es-AR" dirty="0" smtClean="0"/>
              <a:t>?</a:t>
            </a:r>
            <a:endParaRPr lang="es-AR" dirty="0"/>
          </a:p>
        </p:txBody>
      </p:sp>
      <p:sp>
        <p:nvSpPr>
          <p:cNvPr id="3" name="2 Marcador de contenido"/>
          <p:cNvSpPr>
            <a:spLocks noGrp="1"/>
          </p:cNvSpPr>
          <p:nvPr>
            <p:ph idx="1"/>
          </p:nvPr>
        </p:nvSpPr>
        <p:spPr>
          <a:xfrm>
            <a:off x="1115617" y="2133600"/>
            <a:ext cx="7418784" cy="3777622"/>
          </a:xfrm>
        </p:spPr>
        <p:txBody>
          <a:bodyPr>
            <a:normAutofit/>
          </a:bodyPr>
          <a:lstStyle/>
          <a:p>
            <a:r>
              <a:rPr lang="es-AR" b="1" u="sng" dirty="0" smtClean="0">
                <a:solidFill>
                  <a:srgbClr val="FF0000"/>
                </a:solidFill>
              </a:rPr>
              <a:t>Un instituto constitucional </a:t>
            </a:r>
            <a:r>
              <a:rPr lang="es-AR" dirty="0" smtClean="0">
                <a:solidFill>
                  <a:srgbClr val="FF0000"/>
                </a:solidFill>
              </a:rPr>
              <a:t>.</a:t>
            </a:r>
          </a:p>
          <a:p>
            <a:r>
              <a:rPr lang="es-AR" dirty="0" smtClean="0"/>
              <a:t>Inicia con el presupuesto  aprobado por el Poder Legislativo y termina con la aprobación por parte del mismo Poder, cerrando el ciclo de control. </a:t>
            </a:r>
          </a:p>
          <a:p>
            <a:pPr algn="just"/>
            <a:r>
              <a:rPr lang="es-AR" b="1" i="1" dirty="0"/>
              <a:t>“Fijar anualmente,…  el presupuesto general de gastos y cálculo de recursos de la administración nacional, en base al programa </a:t>
            </a:r>
            <a:r>
              <a:rPr lang="es-AR" b="1" i="1" dirty="0" smtClean="0"/>
              <a:t>general de </a:t>
            </a:r>
            <a:r>
              <a:rPr lang="es-AR" b="1" i="1" dirty="0"/>
              <a:t>gobierno y al plan de inversiones públicas y aprobar o desechar la cuenta </a:t>
            </a:r>
            <a:r>
              <a:rPr lang="es-AR" b="1" i="1" dirty="0" smtClean="0"/>
              <a:t>de </a:t>
            </a:r>
            <a:r>
              <a:rPr lang="es-AR" b="1" i="1" dirty="0"/>
              <a:t>inversión</a:t>
            </a:r>
            <a:r>
              <a:rPr lang="es-AR" i="1" dirty="0"/>
              <a:t>”</a:t>
            </a:r>
            <a:r>
              <a:rPr lang="es-AR" b="1" i="1" dirty="0"/>
              <a:t> </a:t>
            </a:r>
            <a:endParaRPr lang="es-AR" dirty="0"/>
          </a:p>
        </p:txBody>
      </p:sp>
    </p:spTree>
    <p:extLst>
      <p:ext uri="{BB962C8B-B14F-4D97-AF65-F5344CB8AC3E}">
        <p14:creationId xmlns:p14="http://schemas.microsoft.com/office/powerpoint/2010/main" val="2155549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624110"/>
            <a:ext cx="7490792" cy="1280890"/>
          </a:xfrm>
        </p:spPr>
        <p:txBody>
          <a:bodyPr>
            <a:normAutofit fontScale="90000"/>
          </a:bodyPr>
          <a:lstStyle/>
          <a:p>
            <a:pPr algn="ctr"/>
            <a:r>
              <a:rPr lang="es-AR" b="1" dirty="0" smtClean="0"/>
              <a:t>Es suficiente la cuenta de Inversión para juzgar una gestión???</a:t>
            </a:r>
            <a:endParaRPr lang="es-AR" b="1" dirty="0"/>
          </a:p>
        </p:txBody>
      </p:sp>
      <p:sp>
        <p:nvSpPr>
          <p:cNvPr id="3" name="2 Marcador de contenido"/>
          <p:cNvSpPr>
            <a:spLocks noGrp="1"/>
          </p:cNvSpPr>
          <p:nvPr>
            <p:ph idx="1"/>
          </p:nvPr>
        </p:nvSpPr>
        <p:spPr>
          <a:xfrm>
            <a:off x="1043609" y="2133600"/>
            <a:ext cx="7490791" cy="4319736"/>
          </a:xfrm>
        </p:spPr>
        <p:txBody>
          <a:bodyPr>
            <a:normAutofit fontScale="85000" lnSpcReduction="20000"/>
          </a:bodyPr>
          <a:lstStyle/>
          <a:p>
            <a:pPr algn="just"/>
            <a:r>
              <a:rPr lang="es-AR" sz="2100" dirty="0" smtClean="0"/>
              <a:t>La respuesta inmediata es</a:t>
            </a:r>
            <a:r>
              <a:rPr lang="es-AR" sz="2100" dirty="0" smtClean="0">
                <a:solidFill>
                  <a:srgbClr val="FF0000"/>
                </a:solidFill>
              </a:rPr>
              <a:t> NO</a:t>
            </a:r>
            <a:r>
              <a:rPr lang="es-AR" sz="2100" dirty="0" smtClean="0"/>
              <a:t>.</a:t>
            </a:r>
          </a:p>
          <a:p>
            <a:pPr algn="just"/>
            <a:r>
              <a:rPr lang="es-AR" sz="2100" dirty="0" smtClean="0"/>
              <a:t>De ahí la importancia de los demás estados contables que la conforman y además de:</a:t>
            </a:r>
          </a:p>
          <a:p>
            <a:pPr marL="1257300" lvl="2" indent="-457200" algn="just">
              <a:buFont typeface="+mj-lt"/>
              <a:buAutoNum type="arabicPeriod"/>
            </a:pPr>
            <a:r>
              <a:rPr lang="es-AR" sz="3200" dirty="0" smtClean="0"/>
              <a:t>Contabilidad Gubernamental</a:t>
            </a:r>
          </a:p>
          <a:p>
            <a:pPr marL="1257300" lvl="2" indent="-457200" algn="just">
              <a:buFont typeface="+mj-lt"/>
              <a:buAutoNum type="arabicPeriod"/>
            </a:pPr>
            <a:r>
              <a:rPr lang="es-AR" sz="3200" dirty="0" smtClean="0"/>
              <a:t>Atributos de la información financiera</a:t>
            </a:r>
          </a:p>
          <a:p>
            <a:pPr marL="1257300" lvl="2" indent="-457200" algn="just">
              <a:buFont typeface="+mj-lt"/>
              <a:buAutoNum type="arabicPeriod"/>
            </a:pPr>
            <a:r>
              <a:rPr lang="es-AR" sz="3200" dirty="0" smtClean="0"/>
              <a:t>Responsabilidades perfectamente determinadas.</a:t>
            </a:r>
          </a:p>
          <a:p>
            <a:pPr marL="1257300" lvl="2" indent="-457200" algn="just">
              <a:buFont typeface="+mj-lt"/>
              <a:buAutoNum type="arabicPeriod"/>
            </a:pPr>
            <a:r>
              <a:rPr lang="es-AR" sz="3200" dirty="0" smtClean="0"/>
              <a:t>Control.</a:t>
            </a:r>
          </a:p>
          <a:p>
            <a:pPr marL="1257300" lvl="2" indent="-457200" algn="just">
              <a:buFont typeface="+mj-lt"/>
              <a:buAutoNum type="arabicPeriod"/>
            </a:pPr>
            <a:r>
              <a:rPr lang="es-AR" sz="3200" dirty="0" smtClean="0"/>
              <a:t>La integración de los sistemas y los propios controles internos.</a:t>
            </a:r>
          </a:p>
          <a:p>
            <a:pPr marL="1257300" lvl="2" indent="-457200" algn="just">
              <a:buFont typeface="+mj-lt"/>
              <a:buAutoNum type="arabicPeriod"/>
            </a:pPr>
            <a:endParaRPr lang="es-AR" sz="3200" dirty="0" smtClean="0"/>
          </a:p>
        </p:txBody>
      </p:sp>
    </p:spTree>
    <p:extLst>
      <p:ext uri="{BB962C8B-B14F-4D97-AF65-F5344CB8AC3E}">
        <p14:creationId xmlns:p14="http://schemas.microsoft.com/office/powerpoint/2010/main" val="1766927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624110"/>
            <a:ext cx="7704855" cy="1280890"/>
          </a:xfrm>
        </p:spPr>
        <p:txBody>
          <a:bodyPr>
            <a:normAutofit/>
          </a:bodyPr>
          <a:lstStyle/>
          <a:p>
            <a:pPr algn="ctr"/>
            <a:r>
              <a:rPr lang="es-AR" b="1" dirty="0" smtClean="0"/>
              <a:t>Que nos deberían mostrar los Estados contables</a:t>
            </a:r>
            <a:endParaRPr lang="es-AR" b="1" dirty="0"/>
          </a:p>
        </p:txBody>
      </p:sp>
      <p:sp>
        <p:nvSpPr>
          <p:cNvPr id="3" name="2 Marcador de contenido"/>
          <p:cNvSpPr>
            <a:spLocks noGrp="1"/>
          </p:cNvSpPr>
          <p:nvPr>
            <p:ph idx="1"/>
          </p:nvPr>
        </p:nvSpPr>
        <p:spPr>
          <a:xfrm>
            <a:off x="683568" y="2133600"/>
            <a:ext cx="7920879" cy="3777622"/>
          </a:xfrm>
        </p:spPr>
        <p:txBody>
          <a:bodyPr>
            <a:noAutofit/>
          </a:bodyPr>
          <a:lstStyle/>
          <a:p>
            <a:pPr algn="just"/>
            <a:r>
              <a:rPr lang="es-AR" sz="2400" dirty="0" smtClean="0"/>
              <a:t>El cumplimiento de </a:t>
            </a:r>
            <a:r>
              <a:rPr lang="es-AR" sz="2400" dirty="0" smtClean="0">
                <a:solidFill>
                  <a:srgbClr val="FF0000"/>
                </a:solidFill>
              </a:rPr>
              <a:t>los fines y políticas de la universidad inseparables de la técnica</a:t>
            </a:r>
            <a:r>
              <a:rPr lang="es-AR" sz="2400" dirty="0" smtClean="0"/>
              <a:t>. </a:t>
            </a:r>
          </a:p>
          <a:p>
            <a:pPr algn="just"/>
            <a:endParaRPr lang="es-AR" sz="2400" dirty="0" smtClean="0"/>
          </a:p>
          <a:p>
            <a:pPr algn="just"/>
            <a:r>
              <a:rPr lang="es-AR" sz="2400" dirty="0"/>
              <a:t>La cuenta de inversión es un instituto de esencia </a:t>
            </a:r>
            <a:r>
              <a:rPr lang="es-AR" sz="2400" dirty="0" smtClean="0"/>
              <a:t>política, esa </a:t>
            </a:r>
            <a:r>
              <a:rPr lang="es-AR" sz="2400" dirty="0"/>
              <a:t>esencia no desconoce la importancia fundamental que tiene el núcleo central de aquélla, o </a:t>
            </a:r>
            <a:r>
              <a:rPr lang="es-AR" sz="2400" dirty="0" smtClean="0"/>
              <a:t>sea, </a:t>
            </a:r>
            <a:r>
              <a:rPr lang="es-AR" sz="2400" dirty="0">
                <a:solidFill>
                  <a:srgbClr val="FF0000"/>
                </a:solidFill>
              </a:rPr>
              <a:t>los estados contables </a:t>
            </a:r>
            <a:r>
              <a:rPr lang="es-AR" sz="2400" dirty="0"/>
              <a:t>y la </a:t>
            </a:r>
            <a:r>
              <a:rPr lang="es-AR" sz="2400" dirty="0">
                <a:solidFill>
                  <a:srgbClr val="FF0000"/>
                </a:solidFill>
              </a:rPr>
              <a:t>información técnica </a:t>
            </a:r>
            <a:r>
              <a:rPr lang="es-AR" sz="2400" dirty="0"/>
              <a:t>que brinda, todo lo cual </a:t>
            </a:r>
            <a:r>
              <a:rPr lang="es-AR" sz="2400" dirty="0">
                <a:solidFill>
                  <a:srgbClr val="FF0000"/>
                </a:solidFill>
              </a:rPr>
              <a:t>hacen factibles los exámenes macro-políticos y micro-administrativos de la gestión y control </a:t>
            </a:r>
            <a:r>
              <a:rPr lang="es-AR" sz="2400" dirty="0" smtClean="0">
                <a:solidFill>
                  <a:srgbClr val="FF0000"/>
                </a:solidFill>
              </a:rPr>
              <a:t>del gobierno universitario. </a:t>
            </a:r>
            <a:endParaRPr lang="es-AR" sz="2400" dirty="0">
              <a:solidFill>
                <a:srgbClr val="FF0000"/>
              </a:solidFill>
            </a:endParaRPr>
          </a:p>
          <a:p>
            <a:pPr algn="just"/>
            <a:endParaRPr lang="es-AR" sz="2400" dirty="0"/>
          </a:p>
        </p:txBody>
      </p:sp>
    </p:spTree>
    <p:extLst>
      <p:ext uri="{BB962C8B-B14F-4D97-AF65-F5344CB8AC3E}">
        <p14:creationId xmlns:p14="http://schemas.microsoft.com/office/powerpoint/2010/main" val="3007336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5" y="624110"/>
            <a:ext cx="6986736" cy="1280890"/>
          </a:xfrm>
        </p:spPr>
        <p:txBody>
          <a:bodyPr>
            <a:normAutofit/>
          </a:bodyPr>
          <a:lstStyle/>
          <a:p>
            <a:pPr algn="ctr"/>
            <a:r>
              <a:rPr lang="es-AR" b="1" dirty="0" smtClean="0"/>
              <a:t>Que debería contener la rendición de cuentas</a:t>
            </a:r>
            <a:endParaRPr lang="es-AR" b="1" dirty="0"/>
          </a:p>
        </p:txBody>
      </p:sp>
      <p:sp>
        <p:nvSpPr>
          <p:cNvPr id="3" name="2 Marcador de contenido"/>
          <p:cNvSpPr>
            <a:spLocks noGrp="1"/>
          </p:cNvSpPr>
          <p:nvPr>
            <p:ph idx="1"/>
          </p:nvPr>
        </p:nvSpPr>
        <p:spPr/>
        <p:txBody>
          <a:bodyPr/>
          <a:lstStyle/>
          <a:p>
            <a:pPr algn="just"/>
            <a:r>
              <a:rPr lang="es-AR" dirty="0" smtClean="0"/>
              <a:t>Comportamiento presupuestario</a:t>
            </a:r>
            <a:r>
              <a:rPr lang="es-AR" dirty="0" smtClean="0"/>
              <a:t>. Devengados sin orden de pago.</a:t>
            </a:r>
            <a:endParaRPr lang="es-AR" dirty="0" smtClean="0"/>
          </a:p>
          <a:p>
            <a:pPr algn="just"/>
            <a:r>
              <a:rPr lang="es-AR" dirty="0" smtClean="0"/>
              <a:t>Situación </a:t>
            </a:r>
            <a:r>
              <a:rPr lang="es-AR" dirty="0" smtClean="0"/>
              <a:t>de tesorería o el tesoro.</a:t>
            </a:r>
            <a:endParaRPr lang="es-AR" dirty="0" smtClean="0"/>
          </a:p>
          <a:p>
            <a:pPr algn="just"/>
            <a:r>
              <a:rPr lang="es-AR" dirty="0" smtClean="0"/>
              <a:t>Deuda cierta.</a:t>
            </a:r>
          </a:p>
          <a:p>
            <a:pPr algn="just"/>
            <a:r>
              <a:rPr lang="es-ES" dirty="0" smtClean="0"/>
              <a:t>Deuda contingente. Juicios. </a:t>
            </a:r>
            <a:endParaRPr lang="es-AR" dirty="0" smtClean="0"/>
          </a:p>
          <a:p>
            <a:pPr algn="just"/>
            <a:r>
              <a:rPr lang="es-AR" dirty="0" smtClean="0"/>
              <a:t>Resultados operativos, económicos y financieros.</a:t>
            </a:r>
          </a:p>
          <a:p>
            <a:pPr algn="just"/>
            <a:r>
              <a:rPr lang="es-AR" dirty="0" smtClean="0"/>
              <a:t>Estados contables financieros.</a:t>
            </a:r>
            <a:r>
              <a:rPr lang="es-AR" dirty="0" smtClean="0">
                <a:solidFill>
                  <a:srgbClr val="FF0000"/>
                </a:solidFill>
              </a:rPr>
              <a:t> Patrimonio?</a:t>
            </a:r>
          </a:p>
          <a:p>
            <a:pPr algn="just"/>
            <a:r>
              <a:rPr lang="es-AR" dirty="0" smtClean="0"/>
              <a:t>Costos e indicadores, grado de cumplimiento de objetivos, informe de gestión financiera.</a:t>
            </a:r>
          </a:p>
          <a:p>
            <a:endParaRPr lang="es-AR" dirty="0"/>
          </a:p>
        </p:txBody>
      </p:sp>
    </p:spTree>
    <p:extLst>
      <p:ext uri="{BB962C8B-B14F-4D97-AF65-F5344CB8AC3E}">
        <p14:creationId xmlns:p14="http://schemas.microsoft.com/office/powerpoint/2010/main" val="1717031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1" y="624110"/>
            <a:ext cx="6842720" cy="1280890"/>
          </a:xfrm>
        </p:spPr>
        <p:txBody>
          <a:bodyPr/>
          <a:lstStyle/>
          <a:p>
            <a:pPr algn="ctr"/>
            <a:r>
              <a:rPr lang="es-AR" b="1" dirty="0" smtClean="0"/>
              <a:t>Indicadores de gestión</a:t>
            </a:r>
            <a:endParaRPr lang="es-AR" b="1" dirty="0"/>
          </a:p>
        </p:txBody>
      </p:sp>
      <p:sp>
        <p:nvSpPr>
          <p:cNvPr id="3" name="2 Marcador de contenido"/>
          <p:cNvSpPr>
            <a:spLocks noGrp="1"/>
          </p:cNvSpPr>
          <p:nvPr>
            <p:ph idx="1"/>
          </p:nvPr>
        </p:nvSpPr>
        <p:spPr>
          <a:xfrm>
            <a:off x="971601" y="1628800"/>
            <a:ext cx="7562800" cy="4282422"/>
          </a:xfrm>
        </p:spPr>
        <p:txBody>
          <a:bodyPr>
            <a:normAutofit/>
          </a:bodyPr>
          <a:lstStyle/>
          <a:p>
            <a:pPr algn="ctr"/>
            <a:r>
              <a:rPr lang="es-AR" sz="4000" b="1" dirty="0" smtClean="0"/>
              <a:t>Que es gestión</a:t>
            </a:r>
            <a:r>
              <a:rPr lang="es-AR" sz="4000" b="1" dirty="0" smtClean="0"/>
              <a:t>??</a:t>
            </a:r>
          </a:p>
          <a:p>
            <a:pPr algn="ctr"/>
            <a:endParaRPr lang="es-AR" sz="4000" b="1" dirty="0" smtClean="0"/>
          </a:p>
          <a:p>
            <a:pPr marL="0" indent="0" algn="just"/>
            <a:r>
              <a:rPr lang="es-AR" dirty="0"/>
              <a:t>Gestión es la asunción y ejercicio de responsabilidades sobre un conjunto de actividades coordinadas con miras al logro del bienestar </a:t>
            </a:r>
            <a:r>
              <a:rPr lang="es-AR" dirty="0" smtClean="0"/>
              <a:t>social.</a:t>
            </a:r>
            <a:endParaRPr lang="es-AR" dirty="0"/>
          </a:p>
          <a:p>
            <a:pPr marL="0" indent="0" algn="just"/>
            <a:r>
              <a:rPr lang="es-AR" dirty="0"/>
              <a:t>La preocupación por la disposición de los recursos y estructuras necesarias para que tenga lugar el fin del las actividades del administrador publico:</a:t>
            </a:r>
          </a:p>
          <a:p>
            <a:endParaRPr lang="es-AR" dirty="0"/>
          </a:p>
        </p:txBody>
      </p:sp>
    </p:spTree>
    <p:extLst>
      <p:ext uri="{BB962C8B-B14F-4D97-AF65-F5344CB8AC3E}">
        <p14:creationId xmlns:p14="http://schemas.microsoft.com/office/powerpoint/2010/main" val="295519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b="1" dirty="0" smtClean="0"/>
              <a:t>Qué indicadores mostrar???</a:t>
            </a:r>
            <a:endParaRPr lang="es-AR" b="1" dirty="0"/>
          </a:p>
        </p:txBody>
      </p:sp>
      <p:sp>
        <p:nvSpPr>
          <p:cNvPr id="3" name="2 Marcador de contenido"/>
          <p:cNvSpPr>
            <a:spLocks noGrp="1"/>
          </p:cNvSpPr>
          <p:nvPr>
            <p:ph idx="1"/>
          </p:nvPr>
        </p:nvSpPr>
        <p:spPr/>
        <p:txBody>
          <a:bodyPr>
            <a:normAutofit lnSpcReduction="10000"/>
          </a:bodyPr>
          <a:lstStyle/>
          <a:p>
            <a:pPr algn="just"/>
            <a:r>
              <a:rPr lang="es-AR" dirty="0" smtClean="0"/>
              <a:t>Todos aquellos que demuestren:</a:t>
            </a:r>
          </a:p>
          <a:p>
            <a:pPr lvl="1" algn="just"/>
            <a:r>
              <a:rPr lang="es-AR" dirty="0" smtClean="0"/>
              <a:t>Cumplimiento de objetivos propuestos.</a:t>
            </a:r>
          </a:p>
          <a:p>
            <a:pPr lvl="1" algn="just"/>
            <a:r>
              <a:rPr lang="es-AR" dirty="0" smtClean="0"/>
              <a:t>Destino del gasto público.</a:t>
            </a:r>
          </a:p>
          <a:p>
            <a:pPr lvl="1" algn="just"/>
            <a:r>
              <a:rPr lang="es-AR" dirty="0" smtClean="0"/>
              <a:t>Eficiencia en  la recaudación.</a:t>
            </a:r>
          </a:p>
          <a:p>
            <a:pPr lvl="1" algn="just"/>
            <a:r>
              <a:rPr lang="es-AR" dirty="0" smtClean="0"/>
              <a:t>Control del uso de recursos al destino que fueron instituidos.</a:t>
            </a:r>
          </a:p>
          <a:p>
            <a:pPr lvl="1" algn="just"/>
            <a:r>
              <a:rPr lang="es-AR" dirty="0" smtClean="0"/>
              <a:t>Uso, mantenimiento y conservación de bienes del estado.</a:t>
            </a:r>
          </a:p>
          <a:p>
            <a:pPr lvl="1" algn="just"/>
            <a:r>
              <a:rPr lang="es-AR" dirty="0" smtClean="0"/>
              <a:t>Evolución de la deuda </a:t>
            </a:r>
            <a:r>
              <a:rPr lang="es-AR" dirty="0" smtClean="0"/>
              <a:t>pública</a:t>
            </a:r>
            <a:r>
              <a:rPr lang="es-AR" dirty="0" smtClean="0"/>
              <a:t>.</a:t>
            </a:r>
          </a:p>
          <a:p>
            <a:pPr lvl="1" algn="just"/>
            <a:r>
              <a:rPr lang="es-AR" dirty="0" smtClean="0"/>
              <a:t>Relación activos y pasivos del Tesoro.</a:t>
            </a:r>
          </a:p>
          <a:p>
            <a:pPr lvl="1" algn="just"/>
            <a:r>
              <a:rPr lang="es-AR" dirty="0" smtClean="0"/>
              <a:t>Y mas……..</a:t>
            </a:r>
            <a:endParaRPr lang="es-AR" dirty="0"/>
          </a:p>
        </p:txBody>
      </p:sp>
    </p:spTree>
    <p:extLst>
      <p:ext uri="{BB962C8B-B14F-4D97-AF65-F5344CB8AC3E}">
        <p14:creationId xmlns:p14="http://schemas.microsoft.com/office/powerpoint/2010/main" val="167149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Condiciones necesarias</a:t>
            </a:r>
            <a:endParaRPr lang="es-AR" b="1" dirty="0"/>
          </a:p>
        </p:txBody>
      </p:sp>
      <p:sp>
        <p:nvSpPr>
          <p:cNvPr id="3" name="2 Marcador de contenido"/>
          <p:cNvSpPr>
            <a:spLocks noGrp="1"/>
          </p:cNvSpPr>
          <p:nvPr>
            <p:ph idx="1"/>
          </p:nvPr>
        </p:nvSpPr>
        <p:spPr>
          <a:xfrm>
            <a:off x="1403649" y="2133600"/>
            <a:ext cx="7130752" cy="3777622"/>
          </a:xfrm>
        </p:spPr>
        <p:txBody>
          <a:bodyPr>
            <a:normAutofit fontScale="92500" lnSpcReduction="10000"/>
          </a:bodyPr>
          <a:lstStyle/>
          <a:p>
            <a:pPr algn="just"/>
            <a:r>
              <a:rPr lang="es-AR" sz="2800" dirty="0" smtClean="0"/>
              <a:t>Información clara, precisa, oportuna, confiable, única, completa, verificable, sin omisiones.</a:t>
            </a:r>
          </a:p>
          <a:p>
            <a:pPr algn="just"/>
            <a:r>
              <a:rPr lang="es-AR" sz="2800" dirty="0" smtClean="0"/>
              <a:t>Efectos económicos, financieros, patrimoniales, presupuestarios.</a:t>
            </a:r>
          </a:p>
          <a:p>
            <a:pPr algn="just"/>
            <a:r>
              <a:rPr lang="es-AR" sz="2800" dirty="0" smtClean="0"/>
              <a:t>Documentos que respaldan los registros.</a:t>
            </a:r>
          </a:p>
          <a:p>
            <a:pPr algn="just"/>
            <a:r>
              <a:rPr lang="es-AR" sz="2800" dirty="0" smtClean="0"/>
              <a:t>Contabilidad gubernamental integral, integrada, sistémica.</a:t>
            </a:r>
          </a:p>
          <a:p>
            <a:r>
              <a:rPr lang="es-AR" dirty="0" smtClean="0"/>
              <a:t> </a:t>
            </a:r>
          </a:p>
          <a:p>
            <a:endParaRPr lang="es-AR" dirty="0" smtClean="0"/>
          </a:p>
          <a:p>
            <a:endParaRPr lang="es-AR" dirty="0"/>
          </a:p>
        </p:txBody>
      </p:sp>
    </p:spTree>
    <p:extLst>
      <p:ext uri="{BB962C8B-B14F-4D97-AF65-F5344CB8AC3E}">
        <p14:creationId xmlns:p14="http://schemas.microsoft.com/office/powerpoint/2010/main" val="3951606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Por qué estas condiciones?</a:t>
            </a:r>
            <a:endParaRPr lang="es-AR" b="1" dirty="0"/>
          </a:p>
        </p:txBody>
      </p:sp>
      <p:sp>
        <p:nvSpPr>
          <p:cNvPr id="3" name="2 Marcador de contenido"/>
          <p:cNvSpPr>
            <a:spLocks noGrp="1"/>
          </p:cNvSpPr>
          <p:nvPr>
            <p:ph idx="1"/>
          </p:nvPr>
        </p:nvSpPr>
        <p:spPr>
          <a:xfrm>
            <a:off x="1043609" y="2133600"/>
            <a:ext cx="7490792" cy="3777622"/>
          </a:xfrm>
        </p:spPr>
        <p:txBody>
          <a:bodyPr>
            <a:normAutofit/>
          </a:bodyPr>
          <a:lstStyle/>
          <a:p>
            <a:pPr algn="just"/>
            <a:r>
              <a:rPr lang="es-AR" sz="2400" dirty="0" smtClean="0"/>
              <a:t>Si no hay contabilidad diseñada con los condicionamientos previos y la información que surge de ellos no cumple con todos los requisitos, los estados contables, dejan de ser un instrumento de CONTROL.</a:t>
            </a:r>
          </a:p>
          <a:p>
            <a:r>
              <a:rPr lang="es-AR" sz="2400" dirty="0" smtClean="0"/>
              <a:t>La rendición de cuentas </a:t>
            </a:r>
            <a:r>
              <a:rPr lang="es-AR" sz="2400" dirty="0" smtClean="0">
                <a:solidFill>
                  <a:srgbClr val="FF0000"/>
                </a:solidFill>
              </a:rPr>
              <a:t>NO ES UN </a:t>
            </a:r>
            <a:r>
              <a:rPr lang="es-AR" sz="2400" dirty="0" smtClean="0">
                <a:solidFill>
                  <a:srgbClr val="FF0000"/>
                </a:solidFill>
              </a:rPr>
              <a:t>TRÁMITE </a:t>
            </a:r>
            <a:r>
              <a:rPr lang="es-AR" sz="2400" dirty="0" smtClean="0">
                <a:solidFill>
                  <a:srgbClr val="FF0000"/>
                </a:solidFill>
              </a:rPr>
              <a:t>MAS</a:t>
            </a:r>
            <a:r>
              <a:rPr lang="es-AR" sz="2400" dirty="0" smtClean="0"/>
              <a:t> es la obligación que tienen los administradores de dar cuenta de su gestión ante la COMUNIDAD. </a:t>
            </a:r>
            <a:endParaRPr lang="es-AR" sz="2400" dirty="0"/>
          </a:p>
        </p:txBody>
      </p:sp>
    </p:spTree>
    <p:extLst>
      <p:ext uri="{BB962C8B-B14F-4D97-AF65-F5344CB8AC3E}">
        <p14:creationId xmlns:p14="http://schemas.microsoft.com/office/powerpoint/2010/main" val="4257917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67544" y="404664"/>
            <a:ext cx="7859713" cy="1371600"/>
          </a:xfrm>
        </p:spPr>
        <p:txBody>
          <a:bodyPr/>
          <a:lstStyle/>
          <a:p>
            <a:pPr algn="ctr" eaLnBrk="1" hangingPunct="1">
              <a:defRPr/>
            </a:pPr>
            <a:r>
              <a:rPr lang="es-MX" sz="4000" dirty="0" smtClean="0"/>
              <a:t>RESPONSABILIDAD PROFESIONAL</a:t>
            </a:r>
            <a:endParaRPr lang="es-ES" sz="4000" dirty="0" smtClean="0"/>
          </a:p>
        </p:txBody>
      </p:sp>
      <p:sp>
        <p:nvSpPr>
          <p:cNvPr id="31747" name="Rectangle 3"/>
          <p:cNvSpPr>
            <a:spLocks noGrp="1" noChangeArrowheads="1"/>
          </p:cNvSpPr>
          <p:nvPr>
            <p:ph idx="1"/>
          </p:nvPr>
        </p:nvSpPr>
        <p:spPr>
          <a:xfrm>
            <a:off x="1043609" y="2133600"/>
            <a:ext cx="7490792" cy="3777622"/>
          </a:xfrm>
        </p:spPr>
        <p:txBody>
          <a:bodyPr>
            <a:normAutofit/>
          </a:bodyPr>
          <a:lstStyle/>
          <a:p>
            <a:pPr marL="0" indent="0" algn="just" eaLnBrk="1" hangingPunct="1"/>
            <a:r>
              <a:rPr lang="es-MX" sz="2400" dirty="0" smtClean="0"/>
              <a:t>Una profesión es el lugar desde el cual debemos servir a la sociedad de acuerdo a nuestras capacidades.</a:t>
            </a:r>
          </a:p>
          <a:p>
            <a:pPr marL="0" indent="0" algn="just" eaLnBrk="1" hangingPunct="1"/>
            <a:endParaRPr lang="es-MX" sz="2400" dirty="0" smtClean="0"/>
          </a:p>
          <a:p>
            <a:pPr marL="0" indent="0" algn="just" eaLnBrk="1" hangingPunct="1"/>
            <a:r>
              <a:rPr lang="es-MX" sz="2400" u="sng" dirty="0" smtClean="0"/>
              <a:t>Es un fideicomiso social</a:t>
            </a:r>
            <a:r>
              <a:rPr lang="es-MX" sz="2400" dirty="0" smtClean="0"/>
              <a:t>: La sociedad hace que un hombre adquiera una profesión, con el fin de que la aplique en forma ordenada y racional, al conseguimiento de los fines inmediatos y fundamentales para la vida humana.</a:t>
            </a:r>
            <a:endParaRPr lang="es-ES" sz="2400" dirty="0" smtClean="0"/>
          </a:p>
          <a:p>
            <a:pPr marL="0" indent="0" eaLnBrk="1" hangingPunct="1"/>
            <a:endParaRPr lang="es-ES" dirty="0" smtClean="0"/>
          </a:p>
        </p:txBody>
      </p:sp>
    </p:spTree>
    <p:extLst>
      <p:ext uri="{BB962C8B-B14F-4D97-AF65-F5344CB8AC3E}">
        <p14:creationId xmlns:p14="http://schemas.microsoft.com/office/powerpoint/2010/main" val="3145653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152400"/>
            <a:ext cx="8002588" cy="1371600"/>
          </a:xfrm>
        </p:spPr>
        <p:txBody>
          <a:bodyPr>
            <a:normAutofit fontScale="90000"/>
          </a:bodyPr>
          <a:lstStyle/>
          <a:p>
            <a:pPr algn="ctr" eaLnBrk="1" hangingPunct="1">
              <a:defRPr/>
            </a:pPr>
            <a:r>
              <a:rPr lang="es-MX" sz="5400" dirty="0" smtClean="0"/>
              <a:t>Compromisos Profesionales</a:t>
            </a:r>
            <a:endParaRPr lang="es-ES" sz="5400" dirty="0" smtClean="0"/>
          </a:p>
        </p:txBody>
      </p:sp>
      <p:sp>
        <p:nvSpPr>
          <p:cNvPr id="32771" name="Rectangle 3"/>
          <p:cNvSpPr>
            <a:spLocks noGrp="1" noChangeArrowheads="1"/>
          </p:cNvSpPr>
          <p:nvPr>
            <p:ph idx="1"/>
          </p:nvPr>
        </p:nvSpPr>
        <p:spPr>
          <a:xfrm>
            <a:off x="683568" y="1981200"/>
            <a:ext cx="8208912" cy="4114800"/>
          </a:xfrm>
        </p:spPr>
        <p:txBody>
          <a:bodyPr>
            <a:noAutofit/>
          </a:bodyPr>
          <a:lstStyle/>
          <a:p>
            <a:pPr marL="0" indent="0" algn="just" eaLnBrk="1" hangingPunct="1"/>
            <a:r>
              <a:rPr lang="es-MX" sz="2400" dirty="0" smtClean="0"/>
              <a:t>Las ciencias económicas se vinculan con la ética porque, todas las disciplinas que la componen, deben facilitar a cada hombre la solución racional de su problema.</a:t>
            </a:r>
          </a:p>
          <a:p>
            <a:pPr marL="0" indent="0" algn="just" eaLnBrk="1" hangingPunct="1"/>
            <a:r>
              <a:rPr lang="es-MX" sz="2400" dirty="0" smtClean="0"/>
              <a:t>Las ciencias económicas no son la causa del progreso, sino que </a:t>
            </a:r>
            <a:r>
              <a:rPr lang="es-MX" sz="2400" dirty="0" smtClean="0"/>
              <a:t>esta a </a:t>
            </a:r>
            <a:r>
              <a:rPr lang="es-MX" sz="2400" dirty="0" smtClean="0"/>
              <a:t>su servicio. No se trata de generar bienes y servicios sino fundamentalmente de darles el destino y el uso debido.</a:t>
            </a:r>
            <a:endParaRPr lang="es-ES" sz="2400" dirty="0" smtClean="0"/>
          </a:p>
          <a:p>
            <a:pPr marL="0" indent="0" eaLnBrk="1" hangingPunct="1"/>
            <a:endParaRPr lang="es-ES" sz="2400" dirty="0" smtClean="0"/>
          </a:p>
        </p:txBody>
      </p:sp>
    </p:spTree>
    <p:extLst>
      <p:ext uri="{BB962C8B-B14F-4D97-AF65-F5344CB8AC3E}">
        <p14:creationId xmlns:p14="http://schemas.microsoft.com/office/powerpoint/2010/main" val="3149101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139514"/>
            <a:ext cx="7488832" cy="1280890"/>
          </a:xfrm>
        </p:spPr>
        <p:txBody>
          <a:bodyPr>
            <a:normAutofit fontScale="90000"/>
          </a:bodyPr>
          <a:lstStyle/>
          <a:p>
            <a:pPr algn="ctr"/>
            <a:r>
              <a:rPr lang="es-AR" dirty="0" smtClean="0"/>
              <a:t>Cuáles </a:t>
            </a:r>
            <a:r>
              <a:rPr lang="es-AR" dirty="0" smtClean="0"/>
              <a:t>son los controles que hacemos?</a:t>
            </a:r>
            <a:br>
              <a:rPr lang="es-AR" dirty="0" smtClean="0"/>
            </a:br>
            <a:r>
              <a:rPr lang="es-AR" b="1" dirty="0"/>
              <a:t>Resolución 10/2006 SGN: </a:t>
            </a:r>
            <a:br>
              <a:rPr lang="es-AR" b="1" dirty="0"/>
            </a:br>
            <a:endParaRPr lang="es-ES" dirty="0"/>
          </a:p>
        </p:txBody>
      </p:sp>
      <p:sp>
        <p:nvSpPr>
          <p:cNvPr id="3" name="2 Marcador de contenido"/>
          <p:cNvSpPr>
            <a:spLocks noGrp="1"/>
          </p:cNvSpPr>
          <p:nvPr>
            <p:ph idx="1"/>
          </p:nvPr>
        </p:nvSpPr>
        <p:spPr>
          <a:xfrm>
            <a:off x="601024" y="2132856"/>
            <a:ext cx="8435280" cy="4525963"/>
          </a:xfrm>
        </p:spPr>
        <p:txBody>
          <a:bodyPr>
            <a:normAutofit/>
          </a:bodyPr>
          <a:lstStyle/>
          <a:p>
            <a:pPr algn="just"/>
            <a:r>
              <a:rPr lang="es-AR" dirty="0" smtClean="0"/>
              <a:t>Art</a:t>
            </a:r>
            <a:r>
              <a:rPr lang="es-AR" dirty="0"/>
              <a:t>. 1</a:t>
            </a:r>
            <a:r>
              <a:rPr lang="es-AR" dirty="0" smtClean="0"/>
              <a:t>:</a:t>
            </a:r>
          </a:p>
          <a:p>
            <a:pPr algn="just"/>
            <a:r>
              <a:rPr lang="es-AR" dirty="0" smtClean="0"/>
              <a:t> </a:t>
            </a:r>
            <a:r>
              <a:rPr lang="es-AR" dirty="0"/>
              <a:t>Las </a:t>
            </a:r>
            <a:r>
              <a:rPr lang="es-AR" dirty="0" smtClean="0"/>
              <a:t>UAI </a:t>
            </a:r>
            <a:r>
              <a:rPr lang="es-AR" dirty="0"/>
              <a:t>deberán practicar una auditoria </a:t>
            </a:r>
            <a:r>
              <a:rPr lang="es-AR" dirty="0" smtClean="0"/>
              <a:t>de:     </a:t>
            </a:r>
          </a:p>
          <a:p>
            <a:pPr lvl="1" algn="just"/>
            <a:r>
              <a:rPr lang="es-AR" dirty="0" smtClean="0"/>
              <a:t>Procedimientos, registros contables y presupuestarios, aspectos del control interno.  </a:t>
            </a:r>
          </a:p>
          <a:p>
            <a:pPr marL="0" indent="0" algn="just">
              <a:buNone/>
            </a:pPr>
            <a:r>
              <a:rPr lang="es-AR" dirty="0" smtClean="0"/>
              <a:t>                                                                                              </a:t>
            </a:r>
            <a:endParaRPr lang="es-AR" dirty="0"/>
          </a:p>
          <a:p>
            <a:pPr marL="0" indent="0" algn="just">
              <a:buNone/>
            </a:pPr>
            <a:r>
              <a:rPr lang="es-AR" dirty="0"/>
              <a:t>	</a:t>
            </a:r>
            <a:r>
              <a:rPr lang="es-AR" dirty="0" smtClean="0"/>
              <a:t>      </a:t>
            </a:r>
            <a:r>
              <a:rPr lang="es-AR" u="sng" dirty="0" smtClean="0"/>
              <a:t>Anexo </a:t>
            </a:r>
            <a:r>
              <a:rPr lang="es-AR" u="sng" dirty="0"/>
              <a:t>I</a:t>
            </a:r>
            <a:r>
              <a:rPr lang="es-AR" dirty="0"/>
              <a:t>:			</a:t>
            </a:r>
            <a:r>
              <a:rPr lang="es-AR" dirty="0" smtClean="0"/>
              <a:t>                        </a:t>
            </a:r>
            <a:r>
              <a:rPr lang="es-AR" u="sng" dirty="0" smtClean="0"/>
              <a:t>Anexo </a:t>
            </a:r>
            <a:r>
              <a:rPr lang="es-AR" u="sng" dirty="0"/>
              <a:t>II</a:t>
            </a:r>
            <a:r>
              <a:rPr lang="es-AR" dirty="0"/>
              <a:t>:</a:t>
            </a:r>
          </a:p>
          <a:p>
            <a:pPr marL="0" indent="0" algn="just">
              <a:buNone/>
            </a:pPr>
            <a:r>
              <a:rPr lang="es-AR" dirty="0" smtClean="0"/>
              <a:t>      Modelo </a:t>
            </a:r>
            <a:r>
              <a:rPr lang="es-AR" dirty="0"/>
              <a:t>de Informe	</a:t>
            </a:r>
            <a:r>
              <a:rPr lang="es-AR" dirty="0" smtClean="0"/>
              <a:t>          Detalle </a:t>
            </a:r>
            <a:r>
              <a:rPr lang="es-AR" dirty="0"/>
              <a:t>analítico del Informe		</a:t>
            </a:r>
          </a:p>
          <a:p>
            <a:pPr algn="just"/>
            <a:endParaRPr lang="es-AR" dirty="0"/>
          </a:p>
          <a:p>
            <a:pPr algn="just"/>
            <a:r>
              <a:rPr lang="es-AR" b="1" dirty="0" smtClean="0"/>
              <a:t>Art</a:t>
            </a:r>
            <a:r>
              <a:rPr lang="es-AR" b="1" dirty="0"/>
              <a:t>. 4: </a:t>
            </a:r>
            <a:r>
              <a:rPr lang="es-AR" dirty="0"/>
              <a:t>Además deberán tenerse presente los Instructivos de Trabajo que </a:t>
            </a:r>
            <a:r>
              <a:rPr lang="es-AR" dirty="0" smtClean="0"/>
              <a:t>    	          	  elabora </a:t>
            </a:r>
            <a:r>
              <a:rPr lang="es-AR" dirty="0"/>
              <a:t>la SIGEN, con instrucciones complementarias.</a:t>
            </a:r>
          </a:p>
          <a:p>
            <a:pPr algn="just"/>
            <a:endParaRPr lang="es-ES" dirty="0"/>
          </a:p>
        </p:txBody>
      </p:sp>
      <p:cxnSp>
        <p:nvCxnSpPr>
          <p:cNvPr id="8" name="Conector recto de flecha 7"/>
          <p:cNvCxnSpPr/>
          <p:nvPr/>
        </p:nvCxnSpPr>
        <p:spPr>
          <a:xfrm flipH="1">
            <a:off x="1907704" y="3429000"/>
            <a:ext cx="792088" cy="576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a:off x="4860032" y="3284984"/>
            <a:ext cx="576064" cy="72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64704"/>
            <a:ext cx="8229600" cy="490066"/>
          </a:xfrm>
        </p:spPr>
        <p:txBody>
          <a:bodyPr>
            <a:normAutofit fontScale="90000"/>
          </a:bodyPr>
          <a:lstStyle/>
          <a:p>
            <a:pPr marL="0" indent="0" algn="ctr"/>
            <a:r>
              <a:rPr lang="es-AR" b="1" dirty="0"/>
              <a:t>Instructivo de Trabajo 4/2023 SGN: </a:t>
            </a:r>
          </a:p>
        </p:txBody>
      </p:sp>
      <p:sp>
        <p:nvSpPr>
          <p:cNvPr id="3" name="2 Marcador de contenido"/>
          <p:cNvSpPr>
            <a:spLocks noGrp="1"/>
          </p:cNvSpPr>
          <p:nvPr>
            <p:ph idx="1"/>
          </p:nvPr>
        </p:nvSpPr>
        <p:spPr>
          <a:xfrm>
            <a:off x="457200" y="1844824"/>
            <a:ext cx="8435280" cy="4857403"/>
          </a:xfrm>
        </p:spPr>
        <p:txBody>
          <a:bodyPr>
            <a:normAutofit/>
          </a:bodyPr>
          <a:lstStyle/>
          <a:p>
            <a:pPr algn="just"/>
            <a:r>
              <a:rPr lang="es-AR" sz="2400" b="1" dirty="0" smtClean="0"/>
              <a:t>Anexo </a:t>
            </a:r>
            <a:r>
              <a:rPr lang="es-AR" sz="2400" b="1" dirty="0"/>
              <a:t>A:</a:t>
            </a:r>
            <a:r>
              <a:rPr lang="es-AR" sz="2400" dirty="0"/>
              <a:t> Califica el control interno de los sistemas de información presupuestario y contable utilizados para elaborar cuadros de cierre de ejercicios.</a:t>
            </a:r>
          </a:p>
          <a:p>
            <a:pPr algn="just"/>
            <a:r>
              <a:rPr lang="es-AR" sz="2400" b="1" dirty="0"/>
              <a:t>Anexo B:</a:t>
            </a:r>
            <a:r>
              <a:rPr lang="es-AR" sz="2400" dirty="0"/>
              <a:t> Evaluar confiabilidad, adecuada preparación y correcta presentación de Estados presupuestarios y contables, en cumplimiento de la Res. 246/2022 “Cierre de Ejercicio” y la Disposición 71/2010 CGN y sus modificatorias.</a:t>
            </a:r>
          </a:p>
          <a:p>
            <a:pPr algn="just"/>
            <a:r>
              <a:rPr lang="es-AR" sz="2400" b="1" dirty="0"/>
              <a:t>Anexo C:</a:t>
            </a:r>
            <a:r>
              <a:rPr lang="es-AR" sz="2400" dirty="0"/>
              <a:t> Acciones encaradas para regularizar observaciones de ejercicios anteriores.</a:t>
            </a:r>
          </a:p>
          <a:p>
            <a:pPr marL="0" indent="0">
              <a:buNone/>
            </a:pPr>
            <a:endParaRPr lang="es-AR" sz="2400" b="1" dirty="0"/>
          </a:p>
        </p:txBody>
      </p:sp>
    </p:spTree>
    <p:extLst>
      <p:ext uri="{BB962C8B-B14F-4D97-AF65-F5344CB8AC3E}">
        <p14:creationId xmlns:p14="http://schemas.microsoft.com/office/powerpoint/2010/main" val="1114965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sz="2800" b="1" dirty="0"/>
              <a:t>Disposición 71/2010 – CGN “Manual de Cierre de Cuentas del Ejercicio Anual”</a:t>
            </a:r>
            <a:endParaRPr lang="es-AR" sz="2800" dirty="0"/>
          </a:p>
        </p:txBody>
      </p:sp>
      <p:sp>
        <p:nvSpPr>
          <p:cNvPr id="3" name="Marcador de contenido 2"/>
          <p:cNvSpPr>
            <a:spLocks noGrp="1"/>
          </p:cNvSpPr>
          <p:nvPr>
            <p:ph idx="1"/>
          </p:nvPr>
        </p:nvSpPr>
        <p:spPr>
          <a:xfrm>
            <a:off x="1331641" y="2133600"/>
            <a:ext cx="7202760" cy="3777622"/>
          </a:xfrm>
        </p:spPr>
        <p:txBody>
          <a:bodyPr>
            <a:normAutofit lnSpcReduction="10000"/>
          </a:bodyPr>
          <a:lstStyle/>
          <a:p>
            <a:pPr algn="just"/>
            <a:r>
              <a:rPr lang="es-AR" sz="2400" dirty="0"/>
              <a:t>Define la información complementaria a presentar por los entes del SPN incluidos en el art. 8</a:t>
            </a:r>
          </a:p>
          <a:p>
            <a:pPr algn="just"/>
            <a:r>
              <a:rPr lang="es-AR" sz="2400" dirty="0"/>
              <a:t>Contiene disposiciones de carácter permanente, evitando el dictado de un marco normativo para cada cierre.</a:t>
            </a:r>
          </a:p>
          <a:p>
            <a:pPr algn="just"/>
            <a:r>
              <a:rPr lang="es-AR" sz="2400" dirty="0"/>
              <a:t>Los organismos sólo deberán verificar las fechas y disposiciones para cada cierre que defina la Secretaría de Hacienda. Para este año </a:t>
            </a:r>
            <a:r>
              <a:rPr lang="es-ES_tradnl" sz="2400" b="1" dirty="0"/>
              <a:t>Resolución N° 2022-246-APN-SH#MEC.</a:t>
            </a:r>
            <a:endParaRPr lang="es-AR" sz="2400" dirty="0"/>
          </a:p>
          <a:p>
            <a:endParaRPr lang="es-AR" dirty="0"/>
          </a:p>
        </p:txBody>
      </p:sp>
    </p:spTree>
    <p:extLst>
      <p:ext uri="{BB962C8B-B14F-4D97-AF65-F5344CB8AC3E}">
        <p14:creationId xmlns:p14="http://schemas.microsoft.com/office/powerpoint/2010/main" val="3095931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490066"/>
          </a:xfrm>
        </p:spPr>
        <p:txBody>
          <a:bodyPr>
            <a:normAutofit fontScale="90000"/>
          </a:bodyPr>
          <a:lstStyle/>
          <a:p>
            <a:pPr algn="ctr"/>
            <a:r>
              <a:rPr lang="es-AR" sz="3100" b="1" dirty="0" smtClean="0"/>
              <a:t/>
            </a:r>
            <a:br>
              <a:rPr lang="es-AR" sz="3100" b="1" dirty="0" smtClean="0"/>
            </a:br>
            <a:r>
              <a:rPr lang="es-AR" sz="3100" b="1" dirty="0" smtClean="0"/>
              <a:t>UNIVERSIDADES </a:t>
            </a:r>
            <a:r>
              <a:rPr lang="es-AR" sz="3100" b="1" dirty="0"/>
              <a:t>NACIONALES</a:t>
            </a:r>
            <a:r>
              <a:rPr lang="es-AR" dirty="0"/>
              <a:t/>
            </a:r>
            <a:br>
              <a:rPr lang="es-AR" dirty="0"/>
            </a:br>
            <a:endParaRPr lang="es-AR" dirty="0"/>
          </a:p>
        </p:txBody>
      </p:sp>
      <p:sp>
        <p:nvSpPr>
          <p:cNvPr id="3" name="Marcador de contenido 2"/>
          <p:cNvSpPr>
            <a:spLocks noGrp="1"/>
          </p:cNvSpPr>
          <p:nvPr>
            <p:ph idx="1"/>
          </p:nvPr>
        </p:nvSpPr>
        <p:spPr>
          <a:xfrm>
            <a:off x="1187624" y="1700808"/>
            <a:ext cx="7274768" cy="3777622"/>
          </a:xfrm>
        </p:spPr>
        <p:txBody>
          <a:bodyPr>
            <a:noAutofit/>
          </a:bodyPr>
          <a:lstStyle/>
          <a:p>
            <a:pPr algn="just"/>
            <a:r>
              <a:rPr lang="es-AR" sz="2000" dirty="0"/>
              <a:t>Deberán elaborar y presentar los cuadros a la SPU según la fecha fijada por la S.H</a:t>
            </a:r>
            <a:r>
              <a:rPr lang="es-AR" sz="2000" dirty="0" smtClean="0"/>
              <a:t>.</a:t>
            </a:r>
          </a:p>
          <a:p>
            <a:pPr marL="0" indent="0" algn="just">
              <a:buNone/>
            </a:pPr>
            <a:endParaRPr lang="es-AR" sz="2000" dirty="0"/>
          </a:p>
          <a:p>
            <a:pPr marL="571500" lvl="0" indent="-571500" algn="just">
              <a:buFont typeface="+mj-lt"/>
              <a:buAutoNum type="romanLcPeriod"/>
            </a:pPr>
            <a:r>
              <a:rPr lang="es-AR" sz="2000" dirty="0"/>
              <a:t>Cuadros y </a:t>
            </a:r>
            <a:r>
              <a:rPr lang="es-AR" sz="2000" dirty="0" smtClean="0"/>
              <a:t>Anexos</a:t>
            </a:r>
          </a:p>
          <a:p>
            <a:pPr marL="571500" indent="-571500" algn="just">
              <a:buFont typeface="+mj-lt"/>
              <a:buAutoNum type="romanLcPeriod"/>
            </a:pPr>
            <a:r>
              <a:rPr lang="es-AR" sz="2000" dirty="0"/>
              <a:t>Juicios al Estado </a:t>
            </a:r>
            <a:r>
              <a:rPr lang="es-AR" sz="2000" dirty="0" smtClean="0"/>
              <a:t>Nacional</a:t>
            </a:r>
          </a:p>
          <a:p>
            <a:pPr marL="571500" indent="-571500" algn="just">
              <a:buFont typeface="+mj-lt"/>
              <a:buAutoNum type="romanLcPeriod"/>
            </a:pPr>
            <a:r>
              <a:rPr lang="es-AR" sz="2000" dirty="0"/>
              <a:t>Pasivos.</a:t>
            </a:r>
          </a:p>
          <a:p>
            <a:pPr marL="0" lvl="0" indent="0" algn="just">
              <a:buNone/>
            </a:pPr>
            <a:endParaRPr lang="es-AR" sz="2000" dirty="0" smtClean="0"/>
          </a:p>
          <a:p>
            <a:pPr algn="just"/>
            <a:r>
              <a:rPr lang="es-AR" sz="2000" dirty="0" smtClean="0"/>
              <a:t>Luego </a:t>
            </a:r>
            <a:r>
              <a:rPr lang="es-AR" sz="2000" dirty="0"/>
              <a:t>vienen disposiciones comunes a los Cuadros y Anexos.</a:t>
            </a:r>
          </a:p>
          <a:p>
            <a:pPr algn="just"/>
            <a:r>
              <a:rPr lang="es-AR" sz="2000" dirty="0"/>
              <a:t>Después se descargan los cuadros y anexos para Universidades, y cada uno contiene las explicaciones.</a:t>
            </a:r>
          </a:p>
          <a:p>
            <a:endParaRPr lang="es-AR" sz="2000" dirty="0"/>
          </a:p>
        </p:txBody>
      </p:sp>
    </p:spTree>
    <p:extLst>
      <p:ext uri="{BB962C8B-B14F-4D97-AF65-F5344CB8AC3E}">
        <p14:creationId xmlns:p14="http://schemas.microsoft.com/office/powerpoint/2010/main" val="307456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u="sng" dirty="0"/>
              <a:t>Otras normas a tener en cuenta:</a:t>
            </a:r>
            <a:endParaRPr lang="es-AR" dirty="0"/>
          </a:p>
        </p:txBody>
      </p:sp>
      <p:sp>
        <p:nvSpPr>
          <p:cNvPr id="3" name="Marcador de contenido 2"/>
          <p:cNvSpPr>
            <a:spLocks noGrp="1"/>
          </p:cNvSpPr>
          <p:nvPr>
            <p:ph idx="1"/>
          </p:nvPr>
        </p:nvSpPr>
        <p:spPr>
          <a:xfrm>
            <a:off x="899593" y="2133600"/>
            <a:ext cx="7634808" cy="4391744"/>
          </a:xfrm>
        </p:spPr>
        <p:txBody>
          <a:bodyPr>
            <a:normAutofit lnSpcReduction="10000"/>
          </a:bodyPr>
          <a:lstStyle/>
          <a:p>
            <a:pPr lvl="0" algn="just"/>
            <a:r>
              <a:rPr lang="es-AR" b="1" dirty="0"/>
              <a:t>Resolución S.H. Nº 25/1995</a:t>
            </a:r>
            <a:r>
              <a:rPr lang="es-AR" dirty="0"/>
              <a:t> - Fundamentos y Alcances de los Principios de Contabilidad Generalmente Aceptados y Normas Generales de Contabilidad", los Principios de Contabilidad Generalmente Aceptados y las Normas Generales de Contabilidad.</a:t>
            </a:r>
          </a:p>
          <a:p>
            <a:pPr lvl="0" algn="just"/>
            <a:r>
              <a:rPr lang="es-AR" b="1" dirty="0"/>
              <a:t>Disposición N° 03/2017 C.G.N </a:t>
            </a:r>
            <a:r>
              <a:rPr lang="es-AR" dirty="0"/>
              <a:t>- Manual de Contabilidad Gubernamental.</a:t>
            </a:r>
          </a:p>
          <a:p>
            <a:pPr lvl="0" algn="just"/>
            <a:r>
              <a:rPr lang="es-AR" b="1" dirty="0"/>
              <a:t>Resolución </a:t>
            </a:r>
            <a:r>
              <a:rPr lang="es-AR" b="1" dirty="0" err="1"/>
              <a:t>MCyE</a:t>
            </a:r>
            <a:r>
              <a:rPr lang="es-AR" b="1" dirty="0"/>
              <a:t> Nº 1397/1995 </a:t>
            </a:r>
            <a:r>
              <a:rPr lang="es-AR" dirty="0"/>
              <a:t>- Manual de Procedimientos sobre el Régimen Administrativo-Financiero para Universidades Nacionales (conceptos no modificados o actualizados por nuevas reglamentaciones).</a:t>
            </a:r>
          </a:p>
          <a:p>
            <a:pPr lvl="0" algn="just"/>
            <a:r>
              <a:rPr lang="es-AR" b="1" dirty="0"/>
              <a:t>Resolución S.H</a:t>
            </a:r>
            <a:r>
              <a:rPr lang="es-AR" b="1" dirty="0" smtClean="0"/>
              <a:t>. Nº </a:t>
            </a:r>
            <a:r>
              <a:rPr lang="es-AR" b="1" dirty="0"/>
              <a:t>47/1997 </a:t>
            </a:r>
            <a:r>
              <a:rPr lang="es-AR" dirty="0"/>
              <a:t>- Instrucciones para el Procedimiento de Valuación aplicable al Relevamiento de Bienes Inmuebles, Muebles, de Cambio, de Consumo y Activos Financieros</a:t>
            </a:r>
            <a:r>
              <a:rPr lang="es-AR" dirty="0" smtClean="0"/>
              <a:t>”.</a:t>
            </a:r>
            <a:endParaRPr lang="es-AR" dirty="0"/>
          </a:p>
          <a:p>
            <a:pPr algn="just"/>
            <a:endParaRPr lang="es-AR" dirty="0"/>
          </a:p>
        </p:txBody>
      </p:sp>
    </p:spTree>
    <p:extLst>
      <p:ext uri="{BB962C8B-B14F-4D97-AF65-F5344CB8AC3E}">
        <p14:creationId xmlns:p14="http://schemas.microsoft.com/office/powerpoint/2010/main" val="2983960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Procedimientos que aplicamos (Res. 10/2006 – SGN):</a:t>
            </a:r>
            <a:endParaRPr lang="es-ES" dirty="0"/>
          </a:p>
        </p:txBody>
      </p:sp>
      <p:sp>
        <p:nvSpPr>
          <p:cNvPr id="3" name="2 Marcador de contenido"/>
          <p:cNvSpPr>
            <a:spLocks noGrp="1"/>
          </p:cNvSpPr>
          <p:nvPr>
            <p:ph idx="1"/>
          </p:nvPr>
        </p:nvSpPr>
        <p:spPr/>
        <p:txBody>
          <a:bodyPr>
            <a:normAutofit/>
          </a:bodyPr>
          <a:lstStyle/>
          <a:p>
            <a:pPr marL="514350" indent="-514350" algn="just">
              <a:buFont typeface="+mj-lt"/>
              <a:buAutoNum type="arabicPeriod"/>
            </a:pPr>
            <a:r>
              <a:rPr lang="es-ES" b="1" dirty="0" smtClean="0"/>
              <a:t>Reconocimiento de los procedimientos y fuentes de información utilizados para confeccionar la documentación</a:t>
            </a:r>
            <a:r>
              <a:rPr lang="es-ES" dirty="0" smtClean="0"/>
              <a:t>. </a:t>
            </a:r>
            <a:endParaRPr lang="es-AR" dirty="0"/>
          </a:p>
        </p:txBody>
      </p:sp>
      <p:sp>
        <p:nvSpPr>
          <p:cNvPr id="6" name="Elipse 5"/>
          <p:cNvSpPr/>
          <p:nvPr/>
        </p:nvSpPr>
        <p:spPr>
          <a:xfrm>
            <a:off x="1547664" y="3501008"/>
            <a:ext cx="2304256" cy="122413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CuadroTexto 6"/>
          <p:cNvSpPr txBox="1"/>
          <p:nvPr/>
        </p:nvSpPr>
        <p:spPr>
          <a:xfrm>
            <a:off x="1567260" y="3789910"/>
            <a:ext cx="2304256" cy="646331"/>
          </a:xfrm>
          <a:prstGeom prst="rect">
            <a:avLst/>
          </a:prstGeom>
          <a:noFill/>
        </p:spPr>
        <p:txBody>
          <a:bodyPr wrap="square" rtlCol="0">
            <a:spAutoFit/>
          </a:bodyPr>
          <a:lstStyle/>
          <a:p>
            <a:pPr algn="ctr"/>
            <a:r>
              <a:rPr lang="es-ES" b="1" dirty="0" smtClean="0"/>
              <a:t>Sistema financiero contable</a:t>
            </a:r>
            <a:endParaRPr lang="es-AR" b="1" dirty="0"/>
          </a:p>
        </p:txBody>
      </p:sp>
      <p:cxnSp>
        <p:nvCxnSpPr>
          <p:cNvPr id="9" name="Conector recto de flecha 8"/>
          <p:cNvCxnSpPr/>
          <p:nvPr/>
        </p:nvCxnSpPr>
        <p:spPr>
          <a:xfrm>
            <a:off x="4139952" y="4142969"/>
            <a:ext cx="9361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CuadroTexto 10"/>
          <p:cNvSpPr txBox="1"/>
          <p:nvPr/>
        </p:nvSpPr>
        <p:spPr>
          <a:xfrm>
            <a:off x="5364088" y="3501008"/>
            <a:ext cx="3024336" cy="646331"/>
          </a:xfrm>
          <a:prstGeom prst="rect">
            <a:avLst/>
          </a:prstGeom>
          <a:noFill/>
        </p:spPr>
        <p:txBody>
          <a:bodyPr wrap="square" rtlCol="0">
            <a:spAutoFit/>
          </a:bodyPr>
          <a:lstStyle/>
          <a:p>
            <a:pPr algn="just"/>
            <a:r>
              <a:rPr lang="es-ES" dirty="0" smtClean="0"/>
              <a:t>Registración y administración Centralizada o descentralizada</a:t>
            </a:r>
            <a:endParaRPr lang="es-AR" dirty="0"/>
          </a:p>
        </p:txBody>
      </p:sp>
      <p:sp>
        <p:nvSpPr>
          <p:cNvPr id="15" name="CuadroTexto 14"/>
          <p:cNvSpPr txBox="1"/>
          <p:nvPr/>
        </p:nvSpPr>
        <p:spPr>
          <a:xfrm>
            <a:off x="5283262" y="5013176"/>
            <a:ext cx="3043932" cy="1200329"/>
          </a:xfrm>
          <a:prstGeom prst="rect">
            <a:avLst/>
          </a:prstGeom>
          <a:noFill/>
        </p:spPr>
        <p:txBody>
          <a:bodyPr wrap="square" rtlCol="0">
            <a:spAutoFit/>
          </a:bodyPr>
          <a:lstStyle/>
          <a:p>
            <a:pPr algn="just"/>
            <a:r>
              <a:rPr lang="es-ES" dirty="0" smtClean="0"/>
              <a:t>Identificar módulos de contrataciones, patrimonio y </a:t>
            </a:r>
            <a:r>
              <a:rPr lang="es-ES" dirty="0" err="1" smtClean="0"/>
              <a:t>rrhh</a:t>
            </a:r>
            <a:r>
              <a:rPr lang="es-ES" dirty="0" smtClean="0"/>
              <a:t> que alimenten al sistema contable</a:t>
            </a:r>
            <a:endParaRPr lang="es-AR" dirty="0"/>
          </a:p>
        </p:txBody>
      </p:sp>
      <p:cxnSp>
        <p:nvCxnSpPr>
          <p:cNvPr id="18" name="Conector recto de flecha 17"/>
          <p:cNvCxnSpPr/>
          <p:nvPr/>
        </p:nvCxnSpPr>
        <p:spPr>
          <a:xfrm>
            <a:off x="3491880" y="4725144"/>
            <a:ext cx="0"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CuadroTexto 18"/>
          <p:cNvSpPr txBox="1"/>
          <p:nvPr/>
        </p:nvSpPr>
        <p:spPr>
          <a:xfrm>
            <a:off x="2627784" y="5339497"/>
            <a:ext cx="2448272" cy="646331"/>
          </a:xfrm>
          <a:prstGeom prst="rect">
            <a:avLst/>
          </a:prstGeom>
          <a:noFill/>
        </p:spPr>
        <p:txBody>
          <a:bodyPr wrap="square" rtlCol="0">
            <a:spAutoFit/>
          </a:bodyPr>
          <a:lstStyle/>
          <a:p>
            <a:pPr algn="just"/>
            <a:r>
              <a:rPr lang="es-ES" dirty="0" smtClean="0"/>
              <a:t>¿Los sistemas están integrados?</a:t>
            </a:r>
            <a:endParaRPr lang="es-AR" dirty="0"/>
          </a:p>
        </p:txBody>
      </p:sp>
      <p:sp>
        <p:nvSpPr>
          <p:cNvPr id="20" name="Rectángulo 19"/>
          <p:cNvSpPr/>
          <p:nvPr/>
        </p:nvSpPr>
        <p:spPr>
          <a:xfrm>
            <a:off x="2483768" y="5227803"/>
            <a:ext cx="2592288" cy="7920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2" name="Conector recto de flecha 21"/>
          <p:cNvCxnSpPr/>
          <p:nvPr/>
        </p:nvCxnSpPr>
        <p:spPr>
          <a:xfrm flipH="1">
            <a:off x="1547664" y="4725144"/>
            <a:ext cx="28803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CuadroTexto 22"/>
          <p:cNvSpPr txBox="1"/>
          <p:nvPr/>
        </p:nvSpPr>
        <p:spPr>
          <a:xfrm>
            <a:off x="323528" y="5339497"/>
            <a:ext cx="1953034" cy="646331"/>
          </a:xfrm>
          <a:prstGeom prst="rect">
            <a:avLst/>
          </a:prstGeom>
          <a:noFill/>
        </p:spPr>
        <p:txBody>
          <a:bodyPr wrap="square" rtlCol="0">
            <a:spAutoFit/>
          </a:bodyPr>
          <a:lstStyle/>
          <a:p>
            <a:pPr algn="just"/>
            <a:r>
              <a:rPr lang="es-ES" dirty="0" smtClean="0"/>
              <a:t>Manuales de </a:t>
            </a:r>
            <a:r>
              <a:rPr lang="es-ES" dirty="0" smtClean="0"/>
              <a:t>procedimiento</a:t>
            </a:r>
            <a:endParaRPr lang="es-AR" dirty="0"/>
          </a:p>
        </p:txBody>
      </p:sp>
      <p:sp>
        <p:nvSpPr>
          <p:cNvPr id="24" name="Rectángulo 23"/>
          <p:cNvSpPr/>
          <p:nvPr/>
        </p:nvSpPr>
        <p:spPr>
          <a:xfrm>
            <a:off x="457200" y="5227803"/>
            <a:ext cx="1758132" cy="7920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Abrir llave 4"/>
          <p:cNvSpPr/>
          <p:nvPr/>
        </p:nvSpPr>
        <p:spPr>
          <a:xfrm>
            <a:off x="5076056" y="3501008"/>
            <a:ext cx="432048" cy="122413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8" name="Abrir llave 7"/>
          <p:cNvSpPr/>
          <p:nvPr/>
        </p:nvSpPr>
        <p:spPr>
          <a:xfrm>
            <a:off x="5148064" y="5157192"/>
            <a:ext cx="216024" cy="122413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619672" y="1268760"/>
            <a:ext cx="5976664" cy="584775"/>
          </a:xfrm>
          <a:prstGeom prst="rect">
            <a:avLst/>
          </a:prstGeom>
          <a:noFill/>
        </p:spPr>
        <p:txBody>
          <a:bodyPr wrap="square" rtlCol="0">
            <a:spAutoFit/>
          </a:bodyPr>
          <a:lstStyle/>
          <a:p>
            <a:pPr algn="ctr"/>
            <a:r>
              <a:rPr lang="es-ES" sz="3200" b="1" dirty="0" smtClean="0"/>
              <a:t>Posibles observaciones:</a:t>
            </a:r>
            <a:endParaRPr lang="es-AR" sz="3200" b="1" dirty="0"/>
          </a:p>
        </p:txBody>
      </p:sp>
      <p:graphicFrame>
        <p:nvGraphicFramePr>
          <p:cNvPr id="3" name="Tabla 2"/>
          <p:cNvGraphicFramePr>
            <a:graphicFrameLocks noGrp="1"/>
          </p:cNvGraphicFramePr>
          <p:nvPr>
            <p:extLst>
              <p:ext uri="{D42A27DB-BD31-4B8C-83A1-F6EECF244321}">
                <p14:modId xmlns:p14="http://schemas.microsoft.com/office/powerpoint/2010/main" val="2085578152"/>
              </p:ext>
            </p:extLst>
          </p:nvPr>
        </p:nvGraphicFramePr>
        <p:xfrm>
          <a:off x="1331640" y="2348880"/>
          <a:ext cx="6096000" cy="3024336"/>
        </p:xfrm>
        <a:graphic>
          <a:graphicData uri="http://schemas.openxmlformats.org/drawingml/2006/table">
            <a:tbl>
              <a:tblPr firstRow="1" bandRow="1">
                <a:tableStyleId>{0505E3EF-67EA-436B-97B2-0124C06EBD24}</a:tableStyleId>
              </a:tblPr>
              <a:tblGrid>
                <a:gridCol w="2032000">
                  <a:extLst>
                    <a:ext uri="{9D8B030D-6E8A-4147-A177-3AD203B41FA5}">
                      <a16:colId xmlns:a16="http://schemas.microsoft.com/office/drawing/2014/main" val="1800434393"/>
                    </a:ext>
                  </a:extLst>
                </a:gridCol>
                <a:gridCol w="2032000">
                  <a:extLst>
                    <a:ext uri="{9D8B030D-6E8A-4147-A177-3AD203B41FA5}">
                      <a16:colId xmlns:a16="http://schemas.microsoft.com/office/drawing/2014/main" val="81398913"/>
                    </a:ext>
                  </a:extLst>
                </a:gridCol>
                <a:gridCol w="2032000">
                  <a:extLst>
                    <a:ext uri="{9D8B030D-6E8A-4147-A177-3AD203B41FA5}">
                      <a16:colId xmlns:a16="http://schemas.microsoft.com/office/drawing/2014/main" val="1161449395"/>
                    </a:ext>
                  </a:extLst>
                </a:gridCol>
              </a:tblGrid>
              <a:tr h="3024336">
                <a:tc>
                  <a:txBody>
                    <a:bodyPr/>
                    <a:lstStyle/>
                    <a:p>
                      <a:pPr algn="ctr"/>
                      <a:r>
                        <a:rPr lang="es-AR" sz="1800" kern="1200" dirty="0" smtClean="0">
                          <a:effectLst/>
                        </a:rPr>
                        <a:t>Se carece de estructuras orgánicas formalmente aprobadas.</a:t>
                      </a:r>
                      <a:endParaRPr lang="es-AR" dirty="0">
                        <a:solidFill>
                          <a:schemeClr val="tx1"/>
                        </a:solidFill>
                      </a:endParaRPr>
                    </a:p>
                  </a:txBody>
                  <a:tcPr/>
                </a:tc>
                <a:tc>
                  <a:txBody>
                    <a:bodyPr/>
                    <a:lstStyle/>
                    <a:p>
                      <a:pPr algn="ctr"/>
                      <a:r>
                        <a:rPr lang="es-AR" sz="1800" kern="1200" dirty="0" smtClean="0">
                          <a:effectLst/>
                        </a:rPr>
                        <a:t>No existen manuales de procedimientos en los circuitos administrativos.</a:t>
                      </a:r>
                      <a:endParaRPr lang="es-AR" dirty="0">
                        <a:solidFill>
                          <a:schemeClr val="tx1"/>
                        </a:solidFill>
                      </a:endParaRPr>
                    </a:p>
                  </a:txBody>
                  <a:tcPr/>
                </a:tc>
                <a:tc>
                  <a:txBody>
                    <a:bodyPr/>
                    <a:lstStyle/>
                    <a:p>
                      <a:r>
                        <a:rPr lang="es-AR" sz="1800" kern="1200" dirty="0" smtClean="0">
                          <a:effectLst/>
                        </a:rPr>
                        <a:t>Problemas en la migración de los sistema de información, tanto en el financiero, contable, como en el de compras y patrimonio.</a:t>
                      </a:r>
                      <a:endParaRPr lang="es-AR" dirty="0">
                        <a:solidFill>
                          <a:schemeClr val="tx1"/>
                        </a:solidFill>
                      </a:endParaRPr>
                    </a:p>
                  </a:txBody>
                  <a:tcPr/>
                </a:tc>
                <a:extLst>
                  <a:ext uri="{0D108BD9-81ED-4DB2-BD59-A6C34878D82A}">
                    <a16:rowId xmlns:a16="http://schemas.microsoft.com/office/drawing/2014/main" val="3954425619"/>
                  </a:ext>
                </a:extLst>
              </a:tr>
            </a:tbl>
          </a:graphicData>
        </a:graphic>
      </p:graphicFrame>
    </p:spTree>
    <p:extLst>
      <p:ext uri="{BB962C8B-B14F-4D97-AF65-F5344CB8AC3E}">
        <p14:creationId xmlns:p14="http://schemas.microsoft.com/office/powerpoint/2010/main" val="917992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404664"/>
            <a:ext cx="8229600" cy="5433467"/>
          </a:xfrm>
        </p:spPr>
        <p:txBody>
          <a:bodyPr>
            <a:normAutofit/>
          </a:bodyPr>
          <a:lstStyle/>
          <a:p>
            <a:pPr marL="514350" indent="-514350" algn="just">
              <a:buFont typeface="+mj-lt"/>
              <a:buAutoNum type="arabicPeriod" startAt="2"/>
            </a:pPr>
            <a:r>
              <a:rPr lang="es-ES" sz="2400" b="1" dirty="0" smtClean="0"/>
              <a:t>Seguimiento </a:t>
            </a:r>
            <a:r>
              <a:rPr lang="es-ES" sz="2400" b="1" dirty="0"/>
              <a:t>de las acciones encaradas por el </a:t>
            </a:r>
            <a:r>
              <a:rPr lang="es-ES" sz="2400" b="1" dirty="0" smtClean="0"/>
              <a:t>                Organismo </a:t>
            </a:r>
            <a:r>
              <a:rPr lang="es-ES" sz="2400" b="1" dirty="0"/>
              <a:t>a fin de subsanar las observaciones del ejercicio anterior.  Análisis de la tendencia evidenciada respecto a la evolución del tratamiento de hallazgos. </a:t>
            </a:r>
            <a:endParaRPr lang="es-AR" sz="2400" b="1" dirty="0"/>
          </a:p>
          <a:p>
            <a:pPr algn="just"/>
            <a:r>
              <a:rPr lang="es-ES" sz="2000" dirty="0" smtClean="0"/>
              <a:t>Acciones encaradas para subsanar las </a:t>
            </a:r>
            <a:r>
              <a:rPr lang="es-ES" sz="2000" dirty="0"/>
              <a:t>observaciones de </a:t>
            </a:r>
            <a:r>
              <a:rPr lang="es-ES" sz="2000" dirty="0" smtClean="0"/>
              <a:t>auditoría </a:t>
            </a:r>
            <a:r>
              <a:rPr lang="es-ES" sz="2000" dirty="0"/>
              <a:t>de ejercicios anteriores.</a:t>
            </a:r>
            <a:endParaRPr lang="es-AR" sz="2000" dirty="0"/>
          </a:p>
          <a:p>
            <a:pPr algn="just"/>
            <a:r>
              <a:rPr lang="es-ES" sz="2000" dirty="0" smtClean="0"/>
              <a:t>Si se trata de observaciones con alto impacto, </a:t>
            </a:r>
            <a:r>
              <a:rPr lang="es-ES" sz="2000" dirty="0"/>
              <a:t>se plasman en el Anexo C, del </a:t>
            </a:r>
            <a:r>
              <a:rPr lang="es-ES" sz="2000" dirty="0" smtClean="0"/>
              <a:t>IT 4/2023 SIGEN.</a:t>
            </a:r>
          </a:p>
          <a:p>
            <a:pPr algn="just"/>
            <a:endParaRPr lang="es-AR" sz="2000" dirty="0"/>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005064"/>
            <a:ext cx="7643192" cy="2669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4591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620688"/>
            <a:ext cx="8136904" cy="2062103"/>
          </a:xfrm>
          <a:prstGeom prst="rect">
            <a:avLst/>
          </a:prstGeom>
          <a:noFill/>
        </p:spPr>
        <p:txBody>
          <a:bodyPr wrap="square" rtlCol="0">
            <a:spAutoFit/>
          </a:bodyPr>
          <a:lstStyle/>
          <a:p>
            <a:pPr marL="342900" indent="-342900" algn="ctr">
              <a:buFont typeface="+mj-lt"/>
              <a:buAutoNum type="arabicPeriod" startAt="3"/>
            </a:pPr>
            <a:r>
              <a:rPr lang="es-ES" sz="3200" b="1" dirty="0"/>
              <a:t>Pruebas selectivas acerca de la confiabilidad e integridad de los Sistemas de información Contable y Presupuestario. </a:t>
            </a:r>
            <a:endParaRPr lang="es-AR" sz="3200" dirty="0"/>
          </a:p>
        </p:txBody>
      </p:sp>
      <p:sp>
        <p:nvSpPr>
          <p:cNvPr id="3" name="2 CuadroTexto"/>
          <p:cNvSpPr txBox="1"/>
          <p:nvPr/>
        </p:nvSpPr>
        <p:spPr>
          <a:xfrm>
            <a:off x="1043608" y="2651246"/>
            <a:ext cx="7488832" cy="2862322"/>
          </a:xfrm>
          <a:prstGeom prst="rect">
            <a:avLst/>
          </a:prstGeom>
          <a:noFill/>
        </p:spPr>
        <p:txBody>
          <a:bodyPr wrap="square" rtlCol="0">
            <a:spAutoFit/>
          </a:bodyPr>
          <a:lstStyle/>
          <a:p>
            <a:pPr algn="just" eaLnBrk="0" hangingPunct="0"/>
            <a:r>
              <a:rPr lang="es-ES" dirty="0" smtClean="0"/>
              <a:t>Apuntan a verificar </a:t>
            </a:r>
            <a:r>
              <a:rPr lang="es-ES" dirty="0"/>
              <a:t>si los importes que emite el sistema de información </a:t>
            </a:r>
            <a:r>
              <a:rPr lang="es-ES" dirty="0" smtClean="0"/>
              <a:t>son  suficientes </a:t>
            </a:r>
            <a:r>
              <a:rPr lang="es-ES" dirty="0"/>
              <a:t>y </a:t>
            </a:r>
            <a:r>
              <a:rPr lang="es-ES" dirty="0" smtClean="0"/>
              <a:t>correctos </a:t>
            </a:r>
            <a:r>
              <a:rPr lang="es-ES" dirty="0"/>
              <a:t>con </a:t>
            </a:r>
            <a:r>
              <a:rPr lang="es-ES" dirty="0" smtClean="0"/>
              <a:t> respecto a la </a:t>
            </a:r>
            <a:r>
              <a:rPr lang="es-ES" dirty="0"/>
              <a:t>documentación respaldatoria.</a:t>
            </a:r>
            <a:endParaRPr lang="es-AR" dirty="0"/>
          </a:p>
          <a:p>
            <a:pPr eaLnBrk="0" hangingPunct="0"/>
            <a:r>
              <a:rPr lang="es-ES" dirty="0"/>
              <a:t>Por ejemplo:</a:t>
            </a:r>
            <a:endParaRPr lang="es-AR" dirty="0"/>
          </a:p>
          <a:p>
            <a:pPr marL="285750" indent="-285750" eaLnBrk="0" hangingPunct="0">
              <a:buFontTx/>
              <a:buChar char="-"/>
            </a:pPr>
            <a:r>
              <a:rPr lang="es-ES" dirty="0" smtClean="0"/>
              <a:t>Se verifica si las cuentas que integran un rubro, coinciden con lo </a:t>
            </a:r>
            <a:r>
              <a:rPr lang="es-ES" dirty="0"/>
              <a:t>registrado </a:t>
            </a:r>
            <a:r>
              <a:rPr lang="es-ES" dirty="0" smtClean="0"/>
              <a:t>en el </a:t>
            </a:r>
            <a:r>
              <a:rPr lang="es-ES" dirty="0"/>
              <a:t>mayor que emite el </a:t>
            </a:r>
            <a:r>
              <a:rPr lang="es-ES" dirty="0" smtClean="0"/>
              <a:t>sistema.</a:t>
            </a:r>
          </a:p>
          <a:p>
            <a:pPr marL="285750" indent="-285750" eaLnBrk="0" hangingPunct="0">
              <a:buFontTx/>
              <a:buChar char="-"/>
            </a:pPr>
            <a:r>
              <a:rPr lang="es-ES" dirty="0" smtClean="0"/>
              <a:t> </a:t>
            </a:r>
            <a:r>
              <a:rPr lang="es-ES" dirty="0"/>
              <a:t>BIENES DE USO: </a:t>
            </a:r>
            <a:r>
              <a:rPr lang="es-ES" dirty="0" smtClean="0"/>
              <a:t> verificar si las </a:t>
            </a:r>
            <a:r>
              <a:rPr lang="es-ES" dirty="0" smtClean="0"/>
              <a:t>órdenes </a:t>
            </a:r>
            <a:r>
              <a:rPr lang="es-ES" dirty="0"/>
              <a:t>de </a:t>
            </a:r>
            <a:r>
              <a:rPr lang="es-ES" dirty="0" smtClean="0"/>
              <a:t>compra coinciden con las altas registradas en los sistemas, tanto de información contable y presupuestaria, así como de compras y patrimonio.</a:t>
            </a:r>
            <a:endParaRPr lang="es-AR" dirty="0">
              <a:solidFill>
                <a:srgbClr val="FF0000"/>
              </a:solidFill>
            </a:endParaRPr>
          </a:p>
          <a:p>
            <a:pPr eaLnBrk="0" hangingPunct="0"/>
            <a:endParaRPr lang="es-AR" dirty="0"/>
          </a:p>
        </p:txBody>
      </p:sp>
      <p:sp>
        <p:nvSpPr>
          <p:cNvPr id="5" name="4 CuadroTexto"/>
          <p:cNvSpPr txBox="1"/>
          <p:nvPr/>
        </p:nvSpPr>
        <p:spPr>
          <a:xfrm>
            <a:off x="2411760" y="4725144"/>
            <a:ext cx="3312368" cy="923330"/>
          </a:xfrm>
          <a:prstGeom prst="rect">
            <a:avLst/>
          </a:prstGeom>
          <a:noFill/>
        </p:spPr>
        <p:txBody>
          <a:bodyPr wrap="square" rtlCol="0">
            <a:spAutoFit/>
          </a:bodyPr>
          <a:lstStyle/>
          <a:p>
            <a:pPr algn="ctr"/>
            <a:endParaRPr lang="es-AR" b="1" u="sng" dirty="0" smtClean="0"/>
          </a:p>
          <a:p>
            <a:pPr algn="ctr"/>
            <a:endParaRPr lang="es-AR" b="1" u="sng" dirty="0"/>
          </a:p>
          <a:p>
            <a:pPr algn="ctr"/>
            <a:r>
              <a:rPr lang="es-AR" b="1" u="sng" dirty="0" smtClean="0"/>
              <a:t>Posible </a:t>
            </a:r>
            <a:r>
              <a:rPr lang="es-AR" b="1" u="sng" dirty="0" smtClean="0"/>
              <a:t>observación:</a:t>
            </a:r>
            <a:endParaRPr lang="es-AR" b="1" u="sng" dirty="0"/>
          </a:p>
        </p:txBody>
      </p:sp>
      <p:graphicFrame>
        <p:nvGraphicFramePr>
          <p:cNvPr id="6" name="5 Tabla"/>
          <p:cNvGraphicFramePr>
            <a:graphicFrameLocks noGrp="1"/>
          </p:cNvGraphicFramePr>
          <p:nvPr>
            <p:extLst>
              <p:ext uri="{D42A27DB-BD31-4B8C-83A1-F6EECF244321}">
                <p14:modId xmlns:p14="http://schemas.microsoft.com/office/powerpoint/2010/main" val="56645754"/>
              </p:ext>
            </p:extLst>
          </p:nvPr>
        </p:nvGraphicFramePr>
        <p:xfrm>
          <a:off x="1560004" y="5877272"/>
          <a:ext cx="6096000" cy="648072"/>
        </p:xfrm>
        <a:graphic>
          <a:graphicData uri="http://schemas.openxmlformats.org/drawingml/2006/table">
            <a:tbl>
              <a:tblPr firstRow="1" bandRow="1">
                <a:tableStyleId>{0505E3EF-67EA-436B-97B2-0124C06EBD24}</a:tableStyleId>
              </a:tblPr>
              <a:tblGrid>
                <a:gridCol w="6096000">
                  <a:extLst>
                    <a:ext uri="{9D8B030D-6E8A-4147-A177-3AD203B41FA5}">
                      <a16:colId xmlns:a16="http://schemas.microsoft.com/office/drawing/2014/main" val="20000"/>
                    </a:ext>
                  </a:extLst>
                </a:gridCol>
              </a:tblGrid>
              <a:tr h="648072">
                <a:tc>
                  <a:txBody>
                    <a:bodyPr/>
                    <a:lstStyle/>
                    <a:p>
                      <a:pPr>
                        <a:spcAft>
                          <a:spcPts val="0"/>
                        </a:spcAft>
                      </a:pPr>
                      <a:r>
                        <a:rPr lang="es-AR" sz="1600" dirty="0">
                          <a:effectLst/>
                        </a:rPr>
                        <a:t>-Inconsistencia </a:t>
                      </a:r>
                      <a:r>
                        <a:rPr lang="es-AR" sz="1600" dirty="0" smtClean="0">
                          <a:effectLst/>
                        </a:rPr>
                        <a:t>entre </a:t>
                      </a:r>
                      <a:r>
                        <a:rPr lang="es-AR" sz="1600" dirty="0">
                          <a:effectLst/>
                        </a:rPr>
                        <a:t>la información emitida por el sistema con la documentación de </a:t>
                      </a:r>
                      <a:r>
                        <a:rPr lang="es-AR" sz="1600" dirty="0" smtClean="0">
                          <a:effectLst/>
                        </a:rPr>
                        <a:t>respaldo.</a:t>
                      </a:r>
                      <a:endParaRPr lang="es-AR" sz="16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37729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71116" y="404664"/>
            <a:ext cx="7560840" cy="2246769"/>
          </a:xfrm>
          <a:prstGeom prst="rect">
            <a:avLst/>
          </a:prstGeom>
          <a:noFill/>
        </p:spPr>
        <p:txBody>
          <a:bodyPr wrap="square" rtlCol="0">
            <a:spAutoFit/>
          </a:bodyPr>
          <a:lstStyle/>
          <a:p>
            <a:pPr marL="342900" indent="-342900" algn="ctr">
              <a:buFont typeface="+mj-lt"/>
              <a:buAutoNum type="arabicPeriod" startAt="4"/>
            </a:pPr>
            <a:r>
              <a:rPr lang="es-ES" sz="2800" b="1" dirty="0" smtClean="0"/>
              <a:t>Revisión </a:t>
            </a:r>
            <a:r>
              <a:rPr lang="es-ES" sz="2800" b="1" dirty="0"/>
              <a:t>y análisis de las inconsistencias presupuestarias informadas por la Contaduría General de la Nación, y verificación de su posterior regularización. </a:t>
            </a:r>
            <a:endParaRPr lang="es-AR" sz="2800" dirty="0"/>
          </a:p>
        </p:txBody>
      </p:sp>
      <p:sp>
        <p:nvSpPr>
          <p:cNvPr id="3" name="2 CuadroTexto"/>
          <p:cNvSpPr txBox="1"/>
          <p:nvPr/>
        </p:nvSpPr>
        <p:spPr>
          <a:xfrm>
            <a:off x="1043608" y="3140968"/>
            <a:ext cx="7188348" cy="1754326"/>
          </a:xfrm>
          <a:prstGeom prst="rect">
            <a:avLst/>
          </a:prstGeom>
          <a:noFill/>
        </p:spPr>
        <p:txBody>
          <a:bodyPr wrap="square" rtlCol="0">
            <a:spAutoFit/>
          </a:bodyPr>
          <a:lstStyle/>
          <a:p>
            <a:pPr algn="just"/>
            <a:r>
              <a:rPr lang="es-ES" dirty="0"/>
              <a:t>Verificar si la Contaduría General de la Nación, a través de la Secretaría de Políticas Universitarias ha devuelto </a:t>
            </a:r>
            <a:r>
              <a:rPr lang="es-ES" dirty="0" smtClean="0"/>
              <a:t>la Cuenta </a:t>
            </a:r>
            <a:r>
              <a:rPr lang="es-ES" dirty="0"/>
              <a:t>de </a:t>
            </a:r>
            <a:r>
              <a:rPr lang="es-ES" dirty="0" smtClean="0"/>
              <a:t>Inversión</a:t>
            </a:r>
            <a:r>
              <a:rPr lang="es-ES" dirty="0"/>
              <a:t>, por </a:t>
            </a:r>
            <a:r>
              <a:rPr lang="es-ES" dirty="0" smtClean="0"/>
              <a:t>inconsistencias presupuestarias </a:t>
            </a:r>
            <a:r>
              <a:rPr lang="es-ES" dirty="0"/>
              <a:t>y si el servicio administrativo de la Universidad </a:t>
            </a:r>
            <a:r>
              <a:rPr lang="es-ES" dirty="0" smtClean="0"/>
              <a:t>solucionó </a:t>
            </a:r>
            <a:r>
              <a:rPr lang="es-ES" dirty="0"/>
              <a:t>dichas observaciones.</a:t>
            </a:r>
            <a:endParaRPr lang="es-AR" dirty="0"/>
          </a:p>
          <a:p>
            <a:endParaRPr lang="es-AR" dirty="0"/>
          </a:p>
        </p:txBody>
      </p:sp>
      <p:sp>
        <p:nvSpPr>
          <p:cNvPr id="4" name="3 CuadroTexto"/>
          <p:cNvSpPr txBox="1"/>
          <p:nvPr/>
        </p:nvSpPr>
        <p:spPr>
          <a:xfrm>
            <a:off x="2699792" y="4738499"/>
            <a:ext cx="3168352" cy="369332"/>
          </a:xfrm>
          <a:prstGeom prst="rect">
            <a:avLst/>
          </a:prstGeom>
          <a:noFill/>
        </p:spPr>
        <p:txBody>
          <a:bodyPr wrap="square" rtlCol="0">
            <a:spAutoFit/>
          </a:bodyPr>
          <a:lstStyle/>
          <a:p>
            <a:pPr algn="ctr"/>
            <a:r>
              <a:rPr lang="es-AR" b="1" u="sng" dirty="0" smtClean="0"/>
              <a:t>Posible observación:</a:t>
            </a:r>
            <a:endParaRPr lang="es-AR" b="1" u="sng" dirty="0"/>
          </a:p>
        </p:txBody>
      </p:sp>
      <p:graphicFrame>
        <p:nvGraphicFramePr>
          <p:cNvPr id="5" name="4 Tabla"/>
          <p:cNvGraphicFramePr>
            <a:graphicFrameLocks noGrp="1"/>
          </p:cNvGraphicFramePr>
          <p:nvPr>
            <p:extLst>
              <p:ext uri="{D42A27DB-BD31-4B8C-83A1-F6EECF244321}">
                <p14:modId xmlns:p14="http://schemas.microsoft.com/office/powerpoint/2010/main" val="1626642169"/>
              </p:ext>
            </p:extLst>
          </p:nvPr>
        </p:nvGraphicFramePr>
        <p:xfrm>
          <a:off x="1475656" y="5373216"/>
          <a:ext cx="6096000" cy="648072"/>
        </p:xfrm>
        <a:graphic>
          <a:graphicData uri="http://schemas.openxmlformats.org/drawingml/2006/table">
            <a:tbl>
              <a:tblPr firstRow="1" bandRow="1">
                <a:tableStyleId>{0505E3EF-67EA-436B-97B2-0124C06EBD24}</a:tableStyleId>
              </a:tblPr>
              <a:tblGrid>
                <a:gridCol w="6096000">
                  <a:extLst>
                    <a:ext uri="{9D8B030D-6E8A-4147-A177-3AD203B41FA5}">
                      <a16:colId xmlns:a16="http://schemas.microsoft.com/office/drawing/2014/main" val="20000"/>
                    </a:ext>
                  </a:extLst>
                </a:gridCol>
              </a:tblGrid>
              <a:tr h="648072">
                <a:tc>
                  <a:txBody>
                    <a:bodyPr/>
                    <a:lstStyle/>
                    <a:p>
                      <a:pPr algn="just">
                        <a:spcAft>
                          <a:spcPts val="0"/>
                        </a:spcAft>
                      </a:pPr>
                      <a:r>
                        <a:rPr lang="es-ES" sz="1600" dirty="0" smtClean="0">
                          <a:solidFill>
                            <a:srgbClr val="FF0000"/>
                          </a:solidFill>
                          <a:effectLst/>
                          <a:latin typeface="Times New Roman"/>
                          <a:ea typeface="Times New Roman"/>
                        </a:rPr>
                        <a:t>-</a:t>
                      </a:r>
                      <a:r>
                        <a:rPr lang="es-ES" sz="1600" dirty="0" smtClean="0">
                          <a:solidFill>
                            <a:schemeClr val="tx1"/>
                          </a:solidFill>
                          <a:effectLst/>
                          <a:latin typeface="Arial" panose="020B0604020202020204" pitchFamily="34" charset="0"/>
                          <a:ea typeface="Times New Roman"/>
                          <a:cs typeface="Arial" panose="020B0604020202020204" pitchFamily="34" charset="0"/>
                        </a:rPr>
                        <a:t>Diferencia entre los créditos presupuestarios registrados contablemente con los créditos autorizados por la CGN.</a:t>
                      </a:r>
                      <a:endParaRPr lang="es-AR" sz="160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677056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188640"/>
            <a:ext cx="8136904" cy="2062103"/>
          </a:xfrm>
          <a:prstGeom prst="rect">
            <a:avLst/>
          </a:prstGeom>
        </p:spPr>
        <p:txBody>
          <a:bodyPr wrap="square">
            <a:spAutoFit/>
          </a:bodyPr>
          <a:lstStyle/>
          <a:p>
            <a:pPr marL="342900" indent="-342900" algn="ctr">
              <a:buFont typeface="+mj-lt"/>
              <a:buAutoNum type="arabicPeriod" startAt="5"/>
            </a:pPr>
            <a:r>
              <a:rPr lang="es-ES" sz="3200" b="1" dirty="0"/>
              <a:t>Verificaciones selectivas de las transacciones registradas con su correspondiente documentación respaldatoria. </a:t>
            </a:r>
            <a:r>
              <a:rPr lang="es-ES" sz="3200" b="1" dirty="0" smtClean="0"/>
              <a:t> </a:t>
            </a:r>
            <a:endParaRPr lang="es-AR" sz="3200" dirty="0"/>
          </a:p>
        </p:txBody>
      </p:sp>
      <p:sp>
        <p:nvSpPr>
          <p:cNvPr id="3" name="2 CuadroTexto"/>
          <p:cNvSpPr txBox="1"/>
          <p:nvPr/>
        </p:nvSpPr>
        <p:spPr>
          <a:xfrm>
            <a:off x="1115616" y="2870208"/>
            <a:ext cx="7488832" cy="1477328"/>
          </a:xfrm>
          <a:prstGeom prst="rect">
            <a:avLst/>
          </a:prstGeom>
          <a:noFill/>
        </p:spPr>
        <p:txBody>
          <a:bodyPr wrap="square" rtlCol="0">
            <a:spAutoFit/>
          </a:bodyPr>
          <a:lstStyle/>
          <a:p>
            <a:pPr algn="just" eaLnBrk="0" hangingPunct="0"/>
            <a:r>
              <a:rPr lang="es-ES" dirty="0"/>
              <a:t>Por ejemplo, verificar la correlación entre </a:t>
            </a:r>
            <a:r>
              <a:rPr lang="es-ES" dirty="0" smtClean="0"/>
              <a:t>los asientos contables del Libro diario relativo a </a:t>
            </a:r>
            <a:r>
              <a:rPr lang="es-ES" dirty="0"/>
              <a:t>compras o ventas durante </a:t>
            </a:r>
            <a:r>
              <a:rPr lang="es-ES" dirty="0" smtClean="0"/>
              <a:t>un determinado mes, </a:t>
            </a:r>
            <a:r>
              <a:rPr lang="es-ES" dirty="0"/>
              <a:t>con la documentación respaldatoria que </a:t>
            </a:r>
            <a:r>
              <a:rPr lang="es-ES" dirty="0" err="1" smtClean="0"/>
              <a:t>dió</a:t>
            </a:r>
            <a:r>
              <a:rPr lang="es-ES" dirty="0" smtClean="0"/>
              <a:t> </a:t>
            </a:r>
            <a:r>
              <a:rPr lang="es-ES" dirty="0"/>
              <a:t>origen al registro contable.</a:t>
            </a:r>
            <a:endParaRPr lang="es-AR" dirty="0"/>
          </a:p>
          <a:p>
            <a:pPr eaLnBrk="0" hangingPunct="0"/>
            <a:endParaRPr lang="es-AR" dirty="0"/>
          </a:p>
        </p:txBody>
      </p:sp>
      <p:sp>
        <p:nvSpPr>
          <p:cNvPr id="4" name="3 CuadroTexto"/>
          <p:cNvSpPr txBox="1"/>
          <p:nvPr/>
        </p:nvSpPr>
        <p:spPr>
          <a:xfrm>
            <a:off x="2627784" y="4365104"/>
            <a:ext cx="3168352" cy="369332"/>
          </a:xfrm>
          <a:prstGeom prst="rect">
            <a:avLst/>
          </a:prstGeom>
          <a:noFill/>
        </p:spPr>
        <p:txBody>
          <a:bodyPr wrap="square" rtlCol="0">
            <a:spAutoFit/>
          </a:bodyPr>
          <a:lstStyle/>
          <a:p>
            <a:pPr algn="ctr"/>
            <a:r>
              <a:rPr lang="es-AR" b="1" u="sng" dirty="0" smtClean="0"/>
              <a:t>Posible observación:</a:t>
            </a:r>
            <a:endParaRPr lang="es-AR" b="1" u="sng" dirty="0"/>
          </a:p>
        </p:txBody>
      </p:sp>
      <p:graphicFrame>
        <p:nvGraphicFramePr>
          <p:cNvPr id="5" name="4 Tabla"/>
          <p:cNvGraphicFramePr>
            <a:graphicFrameLocks noGrp="1"/>
          </p:cNvGraphicFramePr>
          <p:nvPr>
            <p:extLst>
              <p:ext uri="{D42A27DB-BD31-4B8C-83A1-F6EECF244321}">
                <p14:modId xmlns:p14="http://schemas.microsoft.com/office/powerpoint/2010/main" val="982405480"/>
              </p:ext>
            </p:extLst>
          </p:nvPr>
        </p:nvGraphicFramePr>
        <p:xfrm>
          <a:off x="1307976" y="5157192"/>
          <a:ext cx="7296472" cy="648072"/>
        </p:xfrm>
        <a:graphic>
          <a:graphicData uri="http://schemas.openxmlformats.org/drawingml/2006/table">
            <a:tbl>
              <a:tblPr firstRow="1" bandRow="1">
                <a:tableStyleId>{0505E3EF-67EA-436B-97B2-0124C06EBD24}</a:tableStyleId>
              </a:tblPr>
              <a:tblGrid>
                <a:gridCol w="7296472">
                  <a:extLst>
                    <a:ext uri="{9D8B030D-6E8A-4147-A177-3AD203B41FA5}">
                      <a16:colId xmlns:a16="http://schemas.microsoft.com/office/drawing/2014/main" val="20000"/>
                    </a:ext>
                  </a:extLst>
                </a:gridCol>
              </a:tblGrid>
              <a:tr h="648072">
                <a:tc>
                  <a:txBody>
                    <a:bodyPr/>
                    <a:lstStyle/>
                    <a:p>
                      <a:pPr>
                        <a:spcAft>
                          <a:spcPts val="0"/>
                        </a:spcAft>
                      </a:pPr>
                      <a:r>
                        <a:rPr lang="es-AR" sz="1600" dirty="0" smtClean="0">
                          <a:effectLst/>
                        </a:rPr>
                        <a:t>-</a:t>
                      </a:r>
                      <a:r>
                        <a:rPr lang="es-AR" sz="1800" kern="1200" dirty="0" smtClean="0">
                          <a:effectLst/>
                        </a:rPr>
                        <a:t>Registraciones contables sin su respaldo documental</a:t>
                      </a:r>
                      <a:r>
                        <a:rPr lang="es-AR" sz="1600" dirty="0" smtClean="0">
                          <a:effectLst/>
                        </a:rPr>
                        <a:t>.</a:t>
                      </a:r>
                      <a:endParaRPr lang="es-AR" sz="16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388639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467544" y="188640"/>
            <a:ext cx="8136904" cy="1569660"/>
          </a:xfrm>
          <a:prstGeom prst="rect">
            <a:avLst/>
          </a:prstGeom>
        </p:spPr>
        <p:txBody>
          <a:bodyPr wrap="square">
            <a:spAutoFit/>
          </a:bodyPr>
          <a:lstStyle/>
          <a:p>
            <a:pPr marL="514350" indent="-514350" algn="ctr">
              <a:buFont typeface="+mj-lt"/>
              <a:buAutoNum type="arabicPeriod" startAt="6"/>
            </a:pPr>
            <a:r>
              <a:rPr lang="es-ES" sz="3200" b="1" dirty="0"/>
              <a:t>Pruebas acerca de la suficiencia y corrección de la documentación de consistencia de las transacciones</a:t>
            </a:r>
            <a:r>
              <a:rPr lang="es-ES" sz="3200" b="1" dirty="0" smtClean="0"/>
              <a:t>.  </a:t>
            </a:r>
            <a:endParaRPr lang="es-AR" sz="3200" dirty="0"/>
          </a:p>
        </p:txBody>
      </p:sp>
      <p:sp>
        <p:nvSpPr>
          <p:cNvPr id="6" name="5 CuadroTexto"/>
          <p:cNvSpPr txBox="1"/>
          <p:nvPr/>
        </p:nvSpPr>
        <p:spPr>
          <a:xfrm>
            <a:off x="941822" y="2383361"/>
            <a:ext cx="7188348" cy="1477328"/>
          </a:xfrm>
          <a:prstGeom prst="rect">
            <a:avLst/>
          </a:prstGeom>
          <a:noFill/>
        </p:spPr>
        <p:txBody>
          <a:bodyPr wrap="square" rtlCol="0">
            <a:spAutoFit/>
          </a:bodyPr>
          <a:lstStyle/>
          <a:p>
            <a:pPr algn="just"/>
            <a:r>
              <a:rPr lang="es-ES" dirty="0"/>
              <a:t>Realizar pruebas </a:t>
            </a:r>
            <a:r>
              <a:rPr lang="es-ES" dirty="0" smtClean="0"/>
              <a:t>sustantivas, por ejemplo, indagaciones</a:t>
            </a:r>
            <a:r>
              <a:rPr lang="es-ES" dirty="0"/>
              <a:t>, </a:t>
            </a:r>
            <a:r>
              <a:rPr lang="es-ES" dirty="0" smtClean="0"/>
              <a:t>inspección de documentos, arqueos de caja chica, comprobación de saldos, sobre </a:t>
            </a:r>
            <a:r>
              <a:rPr lang="es-ES" dirty="0"/>
              <a:t>la documentación respaldatoria de las </a:t>
            </a:r>
            <a:r>
              <a:rPr lang="es-ES" dirty="0" smtClean="0"/>
              <a:t>registraciones (estos dos últimos casos, se puede aprovechas las tareas sobre el cierre de ejercicio), </a:t>
            </a:r>
            <a:r>
              <a:rPr lang="es-ES" dirty="0"/>
              <a:t>para determinar su consistencia contable</a:t>
            </a:r>
            <a:r>
              <a:rPr lang="es-ES" dirty="0" smtClean="0"/>
              <a:t>. </a:t>
            </a:r>
            <a:endParaRPr lang="es-AR" dirty="0">
              <a:solidFill>
                <a:srgbClr val="FF0000"/>
              </a:solidFill>
            </a:endParaRPr>
          </a:p>
        </p:txBody>
      </p:sp>
      <p:sp>
        <p:nvSpPr>
          <p:cNvPr id="7" name="6 CuadroTexto"/>
          <p:cNvSpPr txBox="1"/>
          <p:nvPr/>
        </p:nvSpPr>
        <p:spPr>
          <a:xfrm>
            <a:off x="2867472" y="4509120"/>
            <a:ext cx="3168352" cy="369332"/>
          </a:xfrm>
          <a:prstGeom prst="rect">
            <a:avLst/>
          </a:prstGeom>
          <a:noFill/>
        </p:spPr>
        <p:txBody>
          <a:bodyPr wrap="square" rtlCol="0">
            <a:spAutoFit/>
          </a:bodyPr>
          <a:lstStyle/>
          <a:p>
            <a:pPr algn="ctr"/>
            <a:r>
              <a:rPr lang="es-AR" b="1" u="sng" dirty="0" smtClean="0"/>
              <a:t>Posible observación:</a:t>
            </a:r>
            <a:endParaRPr lang="es-AR" b="1" u="sng" dirty="0"/>
          </a:p>
        </p:txBody>
      </p:sp>
      <p:graphicFrame>
        <p:nvGraphicFramePr>
          <p:cNvPr id="8" name="7 Tabla"/>
          <p:cNvGraphicFramePr>
            <a:graphicFrameLocks noGrp="1"/>
          </p:cNvGraphicFramePr>
          <p:nvPr>
            <p:extLst>
              <p:ext uri="{D42A27DB-BD31-4B8C-83A1-F6EECF244321}">
                <p14:modId xmlns:p14="http://schemas.microsoft.com/office/powerpoint/2010/main" val="63260099"/>
              </p:ext>
            </p:extLst>
          </p:nvPr>
        </p:nvGraphicFramePr>
        <p:xfrm>
          <a:off x="1403648" y="5229200"/>
          <a:ext cx="6096000" cy="648072"/>
        </p:xfrm>
        <a:graphic>
          <a:graphicData uri="http://schemas.openxmlformats.org/drawingml/2006/table">
            <a:tbl>
              <a:tblPr firstRow="1" bandRow="1">
                <a:tableStyleId>{0505E3EF-67EA-436B-97B2-0124C06EBD24}</a:tableStyleId>
              </a:tblPr>
              <a:tblGrid>
                <a:gridCol w="6096000">
                  <a:extLst>
                    <a:ext uri="{9D8B030D-6E8A-4147-A177-3AD203B41FA5}">
                      <a16:colId xmlns:a16="http://schemas.microsoft.com/office/drawing/2014/main" val="20000"/>
                    </a:ext>
                  </a:extLst>
                </a:gridCol>
              </a:tblGrid>
              <a:tr h="648072">
                <a:tc>
                  <a:txBody>
                    <a:bodyPr/>
                    <a:lstStyle/>
                    <a:p>
                      <a:pPr algn="just">
                        <a:spcAft>
                          <a:spcPts val="0"/>
                        </a:spcAft>
                      </a:pPr>
                      <a:r>
                        <a:rPr lang="es-AR" sz="1600" dirty="0" smtClean="0">
                          <a:effectLst/>
                        </a:rPr>
                        <a:t>-</a:t>
                      </a:r>
                      <a:r>
                        <a:rPr lang="es-AR" sz="1800" kern="1200" dirty="0" smtClean="0">
                          <a:effectLst/>
                        </a:rPr>
                        <a:t>Documentación de respaldo que no cumple con la consistencia necesaria para su registración</a:t>
                      </a:r>
                      <a:endParaRPr lang="es-AR" sz="16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266131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188640"/>
            <a:ext cx="8136904" cy="2677656"/>
          </a:xfrm>
          <a:prstGeom prst="rect">
            <a:avLst/>
          </a:prstGeom>
        </p:spPr>
        <p:txBody>
          <a:bodyPr wrap="square">
            <a:spAutoFit/>
          </a:bodyPr>
          <a:lstStyle/>
          <a:p>
            <a:pPr marL="514350" indent="-514350" algn="just">
              <a:buFont typeface="+mj-lt"/>
              <a:buAutoNum type="arabicPeriod" startAt="7"/>
            </a:pPr>
            <a:r>
              <a:rPr lang="es-ES" sz="2800" b="1" dirty="0"/>
              <a:t>Vinculación de los resultados obtenidos en otras auditorías realizadas, con impacto</a:t>
            </a:r>
            <a:r>
              <a:rPr lang="es-ES" sz="2800" dirty="0"/>
              <a:t> </a:t>
            </a:r>
            <a:r>
              <a:rPr lang="es-ES" sz="2800" b="1" dirty="0"/>
              <a:t>en los registros y consecuentemente en la Cuenta de Inversión. (Por ejemplo: Tareas de cierre, Ejecución Presupuestaria Física y  Financiera, </a:t>
            </a:r>
            <a:r>
              <a:rPr lang="es-ES" sz="2800" b="1" dirty="0" smtClean="0"/>
              <a:t>Auditorías  </a:t>
            </a:r>
            <a:r>
              <a:rPr lang="es-ES" sz="2800" b="1" dirty="0"/>
              <a:t>Informáticas, etc.). </a:t>
            </a:r>
            <a:endParaRPr lang="es-AR" sz="2800" dirty="0"/>
          </a:p>
        </p:txBody>
      </p:sp>
      <p:sp>
        <p:nvSpPr>
          <p:cNvPr id="3" name="2 CuadroTexto"/>
          <p:cNvSpPr txBox="1"/>
          <p:nvPr/>
        </p:nvSpPr>
        <p:spPr>
          <a:xfrm>
            <a:off x="1115616" y="3382130"/>
            <a:ext cx="7188348" cy="1477328"/>
          </a:xfrm>
          <a:prstGeom prst="rect">
            <a:avLst/>
          </a:prstGeom>
          <a:noFill/>
        </p:spPr>
        <p:txBody>
          <a:bodyPr wrap="square" rtlCol="0">
            <a:spAutoFit/>
          </a:bodyPr>
          <a:lstStyle/>
          <a:p>
            <a:pPr algn="just"/>
            <a:r>
              <a:rPr lang="es-ES" dirty="0"/>
              <a:t>Especialmente en las tareas de </a:t>
            </a:r>
            <a:r>
              <a:rPr lang="es-ES" dirty="0" smtClean="0"/>
              <a:t>auditoría </a:t>
            </a:r>
            <a:r>
              <a:rPr lang="es-ES" dirty="0"/>
              <a:t>del informe de cierre, donde se recibe y se interviene información documental relacionada con la cuenta inversión, como ser </a:t>
            </a:r>
            <a:r>
              <a:rPr lang="es-ES" dirty="0" smtClean="0"/>
              <a:t>arqueos de fondos y valores, corte de documentación, conciliaciones bancarias e inventarios físicos. </a:t>
            </a:r>
            <a:endParaRPr lang="es-AR" dirty="0">
              <a:solidFill>
                <a:srgbClr val="FF0000"/>
              </a:solidFill>
            </a:endParaRPr>
          </a:p>
        </p:txBody>
      </p:sp>
      <p:sp>
        <p:nvSpPr>
          <p:cNvPr id="4" name="3 CuadroTexto"/>
          <p:cNvSpPr txBox="1"/>
          <p:nvPr/>
        </p:nvSpPr>
        <p:spPr>
          <a:xfrm>
            <a:off x="2771800" y="4869160"/>
            <a:ext cx="3168352" cy="369332"/>
          </a:xfrm>
          <a:prstGeom prst="rect">
            <a:avLst/>
          </a:prstGeom>
          <a:noFill/>
        </p:spPr>
        <p:txBody>
          <a:bodyPr wrap="square" rtlCol="0">
            <a:spAutoFit/>
          </a:bodyPr>
          <a:lstStyle/>
          <a:p>
            <a:pPr algn="ctr"/>
            <a:r>
              <a:rPr lang="es-AR" b="1" u="sng" dirty="0" smtClean="0"/>
              <a:t>Posible observación:</a:t>
            </a:r>
            <a:endParaRPr lang="es-AR" b="1" u="sng" dirty="0"/>
          </a:p>
        </p:txBody>
      </p:sp>
      <p:graphicFrame>
        <p:nvGraphicFramePr>
          <p:cNvPr id="5" name="4 Tabla"/>
          <p:cNvGraphicFramePr>
            <a:graphicFrameLocks noGrp="1"/>
          </p:cNvGraphicFramePr>
          <p:nvPr>
            <p:extLst>
              <p:ext uri="{D42A27DB-BD31-4B8C-83A1-F6EECF244321}">
                <p14:modId xmlns:p14="http://schemas.microsoft.com/office/powerpoint/2010/main" val="3047958380"/>
              </p:ext>
            </p:extLst>
          </p:nvPr>
        </p:nvGraphicFramePr>
        <p:xfrm>
          <a:off x="1307976" y="5525193"/>
          <a:ext cx="6096000" cy="548640"/>
        </p:xfrm>
        <a:graphic>
          <a:graphicData uri="http://schemas.openxmlformats.org/drawingml/2006/table">
            <a:tbl>
              <a:tblPr firstRow="1" bandRow="1">
                <a:tableStyleId>{0505E3EF-67EA-436B-97B2-0124C06EBD24}</a:tableStyleId>
              </a:tblPr>
              <a:tblGrid>
                <a:gridCol w="6096000">
                  <a:extLst>
                    <a:ext uri="{9D8B030D-6E8A-4147-A177-3AD203B41FA5}">
                      <a16:colId xmlns:a16="http://schemas.microsoft.com/office/drawing/2014/main" val="20000"/>
                    </a:ext>
                  </a:extLst>
                </a:gridCol>
              </a:tblGrid>
              <a:tr h="0">
                <a:tc>
                  <a:txBody>
                    <a:bodyPr/>
                    <a:lstStyle/>
                    <a:p>
                      <a:pPr algn="just">
                        <a:spcAft>
                          <a:spcPts val="0"/>
                        </a:spcAft>
                      </a:pPr>
                      <a:r>
                        <a:rPr lang="es-AR" sz="1800" dirty="0" smtClean="0">
                          <a:effectLst/>
                        </a:rPr>
                        <a:t>- Existencia de </a:t>
                      </a:r>
                      <a:r>
                        <a:rPr lang="es-AR" sz="1800" kern="1200" dirty="0" smtClean="0">
                          <a:effectLst/>
                        </a:rPr>
                        <a:t>Partidas de antigua data en las conciliaciones bancarias, pendientes de registración.</a:t>
                      </a:r>
                      <a:endParaRPr lang="es-AR" sz="18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663122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490630"/>
            <a:ext cx="8136904" cy="954107"/>
          </a:xfrm>
          <a:prstGeom prst="rect">
            <a:avLst/>
          </a:prstGeom>
        </p:spPr>
        <p:txBody>
          <a:bodyPr wrap="square">
            <a:spAutoFit/>
          </a:bodyPr>
          <a:lstStyle/>
          <a:p>
            <a:pPr marL="514350" indent="-514350" algn="just">
              <a:buFont typeface="+mj-lt"/>
              <a:buAutoNum type="arabicPeriod" startAt="8"/>
            </a:pPr>
            <a:r>
              <a:rPr lang="es-ES" sz="2800" b="1" dirty="0"/>
              <a:t>Pruebas selectivas de la metodología de compilación de la información </a:t>
            </a:r>
            <a:r>
              <a:rPr lang="es-ES" sz="2800" b="1" dirty="0" smtClean="0"/>
              <a:t>Presentada.</a:t>
            </a:r>
            <a:endParaRPr lang="es-AR" sz="2800" dirty="0"/>
          </a:p>
        </p:txBody>
      </p:sp>
      <p:sp>
        <p:nvSpPr>
          <p:cNvPr id="3" name="2 CuadroTexto"/>
          <p:cNvSpPr txBox="1"/>
          <p:nvPr/>
        </p:nvSpPr>
        <p:spPr>
          <a:xfrm>
            <a:off x="1193630" y="2420888"/>
            <a:ext cx="7188348" cy="1200329"/>
          </a:xfrm>
          <a:prstGeom prst="rect">
            <a:avLst/>
          </a:prstGeom>
          <a:noFill/>
        </p:spPr>
        <p:txBody>
          <a:bodyPr wrap="square" rtlCol="0">
            <a:spAutoFit/>
          </a:bodyPr>
          <a:lstStyle/>
          <a:p>
            <a:pPr algn="just"/>
            <a:r>
              <a:rPr lang="es-ES" dirty="0" smtClean="0"/>
              <a:t>Realizar controles cruzados, por ejemplo sobre los bienes de uso adquirido en el ejercicio auditado. Comparar las compras registradas en el sistema de información contable financiero con las altas registradas en el sistema de información patrimonial.</a:t>
            </a:r>
            <a:endParaRPr lang="es-AR" dirty="0">
              <a:solidFill>
                <a:srgbClr val="FF0000"/>
              </a:solidFill>
            </a:endParaRPr>
          </a:p>
        </p:txBody>
      </p:sp>
      <p:sp>
        <p:nvSpPr>
          <p:cNvPr id="4" name="3 CuadroTexto"/>
          <p:cNvSpPr txBox="1"/>
          <p:nvPr/>
        </p:nvSpPr>
        <p:spPr>
          <a:xfrm>
            <a:off x="2699792" y="4257684"/>
            <a:ext cx="3168352" cy="369332"/>
          </a:xfrm>
          <a:prstGeom prst="rect">
            <a:avLst/>
          </a:prstGeom>
          <a:noFill/>
        </p:spPr>
        <p:txBody>
          <a:bodyPr wrap="square" rtlCol="0">
            <a:spAutoFit/>
          </a:bodyPr>
          <a:lstStyle/>
          <a:p>
            <a:pPr algn="ctr"/>
            <a:r>
              <a:rPr lang="es-AR" b="1" u="sng" dirty="0" smtClean="0"/>
              <a:t>Posible observación:</a:t>
            </a:r>
            <a:endParaRPr lang="es-AR" b="1" u="sng" dirty="0"/>
          </a:p>
        </p:txBody>
      </p:sp>
      <p:graphicFrame>
        <p:nvGraphicFramePr>
          <p:cNvPr id="5" name="4 Tabla"/>
          <p:cNvGraphicFramePr>
            <a:graphicFrameLocks noGrp="1"/>
          </p:cNvGraphicFramePr>
          <p:nvPr>
            <p:extLst>
              <p:ext uri="{D42A27DB-BD31-4B8C-83A1-F6EECF244321}">
                <p14:modId xmlns:p14="http://schemas.microsoft.com/office/powerpoint/2010/main" val="2016024185"/>
              </p:ext>
            </p:extLst>
          </p:nvPr>
        </p:nvGraphicFramePr>
        <p:xfrm>
          <a:off x="1226631" y="5013176"/>
          <a:ext cx="7155347" cy="1097280"/>
        </p:xfrm>
        <a:graphic>
          <a:graphicData uri="http://schemas.openxmlformats.org/drawingml/2006/table">
            <a:tbl>
              <a:tblPr firstRow="1" bandRow="1">
                <a:tableStyleId>{0505E3EF-67EA-436B-97B2-0124C06EBD24}</a:tableStyleId>
              </a:tblPr>
              <a:tblGrid>
                <a:gridCol w="7155347">
                  <a:extLst>
                    <a:ext uri="{9D8B030D-6E8A-4147-A177-3AD203B41FA5}">
                      <a16:colId xmlns:a16="http://schemas.microsoft.com/office/drawing/2014/main" val="20000"/>
                    </a:ext>
                  </a:extLst>
                </a:gridCol>
              </a:tblGrid>
              <a:tr h="648072">
                <a:tc>
                  <a:txBody>
                    <a:bodyPr/>
                    <a:lstStyle/>
                    <a:p>
                      <a:pPr algn="just">
                        <a:spcAft>
                          <a:spcPts val="0"/>
                        </a:spcAft>
                      </a:pPr>
                      <a:r>
                        <a:rPr lang="es-AR" sz="1600" dirty="0" smtClean="0">
                          <a:effectLst/>
                        </a:rPr>
                        <a:t>-</a:t>
                      </a:r>
                      <a:r>
                        <a:rPr lang="es-AR" sz="1800" kern="1200" dirty="0" smtClean="0">
                          <a:effectLst/>
                        </a:rPr>
                        <a:t>Diferencias</a:t>
                      </a:r>
                      <a:r>
                        <a:rPr lang="es-AR" sz="1800" kern="1200" baseline="0" dirty="0" smtClean="0">
                          <a:effectLst/>
                        </a:rPr>
                        <a:t> entre la información que brindan los sistemas con respecto a un mismo bien, por ejemplo se encuentran registrados contablemente en una fecha distinta a la fecha de incorporación al sistema patrimonial</a:t>
                      </a:r>
                      <a:r>
                        <a:rPr lang="es-AR" sz="1600" dirty="0" smtClean="0">
                          <a:effectLst/>
                        </a:rPr>
                        <a:t>.</a:t>
                      </a:r>
                      <a:endParaRPr lang="es-AR" sz="16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528893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3" y="413856"/>
            <a:ext cx="8496943" cy="1938992"/>
          </a:xfrm>
          <a:prstGeom prst="rect">
            <a:avLst/>
          </a:prstGeom>
        </p:spPr>
        <p:txBody>
          <a:bodyPr wrap="square">
            <a:spAutoFit/>
          </a:bodyPr>
          <a:lstStyle/>
          <a:p>
            <a:pPr marL="514350" indent="-514350" algn="just">
              <a:buFont typeface="+mj-lt"/>
              <a:buAutoNum type="arabicPeriod" startAt="9"/>
            </a:pPr>
            <a:r>
              <a:rPr lang="es-ES" sz="2400" b="1" dirty="0"/>
              <a:t>Verificación de la concordancia de las cifras e informaciones incluidas en los cuadros, anexos </a:t>
            </a:r>
            <a:r>
              <a:rPr lang="es-ES" sz="2400" b="1" i="1" dirty="0"/>
              <a:t>y </a:t>
            </a:r>
            <a:r>
              <a:rPr lang="es-ES" sz="2400" b="1" dirty="0"/>
              <a:t>estados con los registros contables, presupuestarios o, de corresponder, con otras fuentes de información. </a:t>
            </a:r>
            <a:endParaRPr lang="es-AR" sz="2400" dirty="0"/>
          </a:p>
        </p:txBody>
      </p:sp>
      <p:sp>
        <p:nvSpPr>
          <p:cNvPr id="3" name="2 CuadroTexto"/>
          <p:cNvSpPr txBox="1"/>
          <p:nvPr/>
        </p:nvSpPr>
        <p:spPr>
          <a:xfrm>
            <a:off x="923168" y="2636912"/>
            <a:ext cx="8041319" cy="2585323"/>
          </a:xfrm>
          <a:prstGeom prst="rect">
            <a:avLst/>
          </a:prstGeom>
          <a:noFill/>
        </p:spPr>
        <p:txBody>
          <a:bodyPr wrap="square" rtlCol="0">
            <a:spAutoFit/>
          </a:bodyPr>
          <a:lstStyle/>
          <a:p>
            <a:pPr algn="just"/>
            <a:r>
              <a:rPr lang="es-ES" dirty="0"/>
              <a:t>Se verifica la </a:t>
            </a:r>
            <a:r>
              <a:rPr lang="es-ES" dirty="0" smtClean="0"/>
              <a:t>coincidencia </a:t>
            </a:r>
            <a:r>
              <a:rPr lang="es-ES" dirty="0"/>
              <a:t>de los importes incluidos en los cuadros con lo expuesto en el balance contable, por ejemplo:</a:t>
            </a:r>
            <a:endParaRPr lang="es-AR" dirty="0"/>
          </a:p>
          <a:p>
            <a:pPr marL="285750" indent="-285750" algn="just">
              <a:buFont typeface="Arial" panose="020B0604020202020204" pitchFamily="34" charset="0"/>
              <a:buChar char="•"/>
            </a:pPr>
            <a:r>
              <a:rPr lang="es-ES" dirty="0" smtClean="0"/>
              <a:t>El </a:t>
            </a:r>
            <a:r>
              <a:rPr lang="es-ES" dirty="0"/>
              <a:t>Cuadro 7.1 </a:t>
            </a:r>
            <a:r>
              <a:rPr lang="es-ES" dirty="0" smtClean="0"/>
              <a:t>“Detalle </a:t>
            </a:r>
            <a:r>
              <a:rPr lang="es-ES" dirty="0"/>
              <a:t>de </a:t>
            </a:r>
            <a:r>
              <a:rPr lang="es-ES" dirty="0" smtClean="0"/>
              <a:t>Créditos </a:t>
            </a:r>
            <a:r>
              <a:rPr lang="es-ES" dirty="0"/>
              <a:t>y Deudas con Organismos de la Administración </a:t>
            </a:r>
            <a:r>
              <a:rPr lang="es-ES" dirty="0" smtClean="0"/>
              <a:t>Nacional” con </a:t>
            </a:r>
            <a:r>
              <a:rPr lang="es-ES" dirty="0"/>
              <a:t>sus anexos Créditos y Deudas</a:t>
            </a:r>
            <a:r>
              <a:rPr lang="es-ES" dirty="0" smtClean="0"/>
              <a:t>.</a:t>
            </a:r>
          </a:p>
          <a:p>
            <a:pPr marL="285750" indent="-285750" algn="just">
              <a:buFont typeface="Arial" panose="020B0604020202020204" pitchFamily="34" charset="0"/>
              <a:buChar char="•"/>
            </a:pPr>
            <a:r>
              <a:rPr lang="es-ES" dirty="0" smtClean="0"/>
              <a:t>En el </a:t>
            </a:r>
            <a:r>
              <a:rPr lang="es-ES" dirty="0"/>
              <a:t>cuadro 9 </a:t>
            </a:r>
            <a:r>
              <a:rPr lang="es-ES" dirty="0" smtClean="0"/>
              <a:t>“Compatibilidad </a:t>
            </a:r>
            <a:r>
              <a:rPr lang="es-ES" dirty="0"/>
              <a:t>de los estados </a:t>
            </a:r>
            <a:r>
              <a:rPr lang="es-ES" dirty="0" smtClean="0"/>
              <a:t>contables”, las cifras de la última columna “Balance General a fecha de cierre” deben coincidir con </a:t>
            </a:r>
            <a:r>
              <a:rPr lang="es-ES" dirty="0"/>
              <a:t>los importes </a:t>
            </a:r>
            <a:r>
              <a:rPr lang="es-ES" dirty="0" smtClean="0"/>
              <a:t>del Balance de sumas y saldos emitido por el sistema de información contable y presupuestario.</a:t>
            </a:r>
            <a:endParaRPr lang="es-AR" dirty="0"/>
          </a:p>
          <a:p>
            <a:pPr algn="just"/>
            <a:r>
              <a:rPr lang="es-ES" dirty="0" smtClean="0">
                <a:solidFill>
                  <a:srgbClr val="FF0000"/>
                </a:solidFill>
              </a:rPr>
              <a:t> </a:t>
            </a:r>
            <a:endParaRPr lang="es-AR" dirty="0">
              <a:solidFill>
                <a:srgbClr val="FF0000"/>
              </a:solidFill>
            </a:endParaRPr>
          </a:p>
        </p:txBody>
      </p:sp>
      <p:sp>
        <p:nvSpPr>
          <p:cNvPr id="4" name="3 CuadroTexto"/>
          <p:cNvSpPr txBox="1"/>
          <p:nvPr/>
        </p:nvSpPr>
        <p:spPr>
          <a:xfrm>
            <a:off x="2555776" y="5301208"/>
            <a:ext cx="3168352" cy="369332"/>
          </a:xfrm>
          <a:prstGeom prst="rect">
            <a:avLst/>
          </a:prstGeom>
          <a:noFill/>
        </p:spPr>
        <p:txBody>
          <a:bodyPr wrap="square" rtlCol="0">
            <a:spAutoFit/>
          </a:bodyPr>
          <a:lstStyle/>
          <a:p>
            <a:pPr algn="ctr"/>
            <a:r>
              <a:rPr lang="es-AR" b="1" u="sng" dirty="0" smtClean="0"/>
              <a:t>Posible observación:</a:t>
            </a:r>
            <a:endParaRPr lang="es-AR" b="1" u="sng" dirty="0"/>
          </a:p>
        </p:txBody>
      </p:sp>
      <p:graphicFrame>
        <p:nvGraphicFramePr>
          <p:cNvPr id="5" name="4 Tabla"/>
          <p:cNvGraphicFramePr>
            <a:graphicFrameLocks noGrp="1"/>
          </p:cNvGraphicFramePr>
          <p:nvPr>
            <p:extLst>
              <p:ext uri="{D42A27DB-BD31-4B8C-83A1-F6EECF244321}">
                <p14:modId xmlns:p14="http://schemas.microsoft.com/office/powerpoint/2010/main" val="1510155281"/>
              </p:ext>
            </p:extLst>
          </p:nvPr>
        </p:nvGraphicFramePr>
        <p:xfrm>
          <a:off x="1259632" y="5949280"/>
          <a:ext cx="7560840" cy="648072"/>
        </p:xfrm>
        <a:graphic>
          <a:graphicData uri="http://schemas.openxmlformats.org/drawingml/2006/table">
            <a:tbl>
              <a:tblPr firstRow="1" bandRow="1">
                <a:tableStyleId>{0505E3EF-67EA-436B-97B2-0124C06EBD24}</a:tableStyleId>
              </a:tblPr>
              <a:tblGrid>
                <a:gridCol w="7560840">
                  <a:extLst>
                    <a:ext uri="{9D8B030D-6E8A-4147-A177-3AD203B41FA5}">
                      <a16:colId xmlns:a16="http://schemas.microsoft.com/office/drawing/2014/main" val="20000"/>
                    </a:ext>
                  </a:extLst>
                </a:gridCol>
              </a:tblGrid>
              <a:tr h="648072">
                <a:tc>
                  <a:txBody>
                    <a:bodyPr/>
                    <a:lstStyle/>
                    <a:p>
                      <a:pPr>
                        <a:spcAft>
                          <a:spcPts val="0"/>
                        </a:spcAft>
                      </a:pPr>
                      <a:r>
                        <a:rPr lang="es-AR" sz="1600" dirty="0" smtClean="0">
                          <a:effectLst/>
                        </a:rPr>
                        <a:t>-</a:t>
                      </a:r>
                      <a:r>
                        <a:rPr lang="es-AR" sz="1800" kern="1200" dirty="0" smtClean="0">
                          <a:effectLst/>
                        </a:rPr>
                        <a:t>Inconsistencia entre</a:t>
                      </a:r>
                      <a:r>
                        <a:rPr lang="es-AR" sz="1800" kern="1200" baseline="0" dirty="0" smtClean="0">
                          <a:effectLst/>
                        </a:rPr>
                        <a:t> las cifras expresadas en los cuadros con la registración contable brindada por el sistema.</a:t>
                      </a:r>
                      <a:endParaRPr lang="es-AR" sz="16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605592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188640"/>
            <a:ext cx="8136904" cy="523220"/>
          </a:xfrm>
          <a:prstGeom prst="rect">
            <a:avLst/>
          </a:prstGeom>
        </p:spPr>
        <p:txBody>
          <a:bodyPr wrap="square">
            <a:spAutoFit/>
          </a:bodyPr>
          <a:lstStyle/>
          <a:p>
            <a:pPr marL="514350" indent="-514350" algn="just">
              <a:buFont typeface="+mj-lt"/>
              <a:buAutoNum type="arabicPeriod" startAt="10"/>
            </a:pPr>
            <a:endParaRPr lang="es-AR" sz="2800" dirty="0"/>
          </a:p>
        </p:txBody>
      </p:sp>
      <p:sp>
        <p:nvSpPr>
          <p:cNvPr id="5" name="4 Rectángulo"/>
          <p:cNvSpPr/>
          <p:nvPr/>
        </p:nvSpPr>
        <p:spPr>
          <a:xfrm>
            <a:off x="467544" y="541258"/>
            <a:ext cx="8136904" cy="954107"/>
          </a:xfrm>
          <a:prstGeom prst="rect">
            <a:avLst/>
          </a:prstGeom>
        </p:spPr>
        <p:txBody>
          <a:bodyPr wrap="square">
            <a:spAutoFit/>
          </a:bodyPr>
          <a:lstStyle/>
          <a:p>
            <a:pPr marL="514350" indent="-514350" algn="just">
              <a:buFont typeface="+mj-lt"/>
              <a:buAutoNum type="arabicPeriod" startAt="10"/>
            </a:pPr>
            <a:r>
              <a:rPr lang="es-ES" sz="2800" b="1" dirty="0"/>
              <a:t>Pruebas para verificar la consistencia entre los distintos formularios, cuando corresponda</a:t>
            </a:r>
            <a:r>
              <a:rPr lang="es-ES" sz="2800" b="1" dirty="0" smtClean="0"/>
              <a:t>. </a:t>
            </a:r>
            <a:endParaRPr lang="es-AR" sz="2800" dirty="0"/>
          </a:p>
        </p:txBody>
      </p:sp>
      <p:sp>
        <p:nvSpPr>
          <p:cNvPr id="4" name="3 CuadroTexto"/>
          <p:cNvSpPr txBox="1"/>
          <p:nvPr/>
        </p:nvSpPr>
        <p:spPr>
          <a:xfrm>
            <a:off x="827584" y="2278872"/>
            <a:ext cx="7188348" cy="1200329"/>
          </a:xfrm>
          <a:prstGeom prst="rect">
            <a:avLst/>
          </a:prstGeom>
          <a:noFill/>
        </p:spPr>
        <p:txBody>
          <a:bodyPr wrap="square" rtlCol="0">
            <a:spAutoFit/>
          </a:bodyPr>
          <a:lstStyle/>
          <a:p>
            <a:pPr algn="just"/>
            <a:r>
              <a:rPr lang="es-ES" dirty="0"/>
              <a:t>Se c</a:t>
            </a:r>
            <a:r>
              <a:rPr lang="es-ES" dirty="0" smtClean="0"/>
              <a:t>oteja, que los importes de  las fuentes de financiamiento incluidas en el cuadro 10.1 CUENTA AHORRO INVERSIÓN FINANCIAMIENTO CONSOLIDADO, coincidan con los importes informados en los cuadros vinculados, bajo el mismo concepto. </a:t>
            </a:r>
            <a:endParaRPr lang="es-AR" dirty="0">
              <a:solidFill>
                <a:srgbClr val="FF0000"/>
              </a:solidFill>
            </a:endParaRPr>
          </a:p>
        </p:txBody>
      </p:sp>
      <p:sp>
        <p:nvSpPr>
          <p:cNvPr id="6" name="5 CuadroTexto"/>
          <p:cNvSpPr txBox="1"/>
          <p:nvPr/>
        </p:nvSpPr>
        <p:spPr>
          <a:xfrm>
            <a:off x="2951820" y="3999774"/>
            <a:ext cx="3168352" cy="369332"/>
          </a:xfrm>
          <a:prstGeom prst="rect">
            <a:avLst/>
          </a:prstGeom>
          <a:noFill/>
        </p:spPr>
        <p:txBody>
          <a:bodyPr wrap="square" rtlCol="0">
            <a:spAutoFit/>
          </a:bodyPr>
          <a:lstStyle/>
          <a:p>
            <a:pPr algn="ctr"/>
            <a:r>
              <a:rPr lang="es-AR" b="1" u="sng" dirty="0" smtClean="0"/>
              <a:t>Posible observación:</a:t>
            </a:r>
            <a:endParaRPr lang="es-AR" b="1" u="sng" dirty="0"/>
          </a:p>
        </p:txBody>
      </p:sp>
      <p:graphicFrame>
        <p:nvGraphicFramePr>
          <p:cNvPr id="7" name="6 Tabla"/>
          <p:cNvGraphicFramePr>
            <a:graphicFrameLocks noGrp="1"/>
          </p:cNvGraphicFramePr>
          <p:nvPr>
            <p:extLst>
              <p:ext uri="{D42A27DB-BD31-4B8C-83A1-F6EECF244321}">
                <p14:modId xmlns:p14="http://schemas.microsoft.com/office/powerpoint/2010/main" val="15092569"/>
              </p:ext>
            </p:extLst>
          </p:nvPr>
        </p:nvGraphicFramePr>
        <p:xfrm>
          <a:off x="1373758" y="4615327"/>
          <a:ext cx="7014666" cy="648072"/>
        </p:xfrm>
        <a:graphic>
          <a:graphicData uri="http://schemas.openxmlformats.org/drawingml/2006/table">
            <a:tbl>
              <a:tblPr firstRow="1" bandRow="1">
                <a:tableStyleId>{0505E3EF-67EA-436B-97B2-0124C06EBD24}</a:tableStyleId>
              </a:tblPr>
              <a:tblGrid>
                <a:gridCol w="7014666">
                  <a:extLst>
                    <a:ext uri="{9D8B030D-6E8A-4147-A177-3AD203B41FA5}">
                      <a16:colId xmlns:a16="http://schemas.microsoft.com/office/drawing/2014/main" val="20000"/>
                    </a:ext>
                  </a:extLst>
                </a:gridCol>
              </a:tblGrid>
              <a:tr h="648072">
                <a:tc>
                  <a:txBody>
                    <a:bodyPr/>
                    <a:lstStyle/>
                    <a:p>
                      <a:pPr>
                        <a:spcAft>
                          <a:spcPts val="0"/>
                        </a:spcAft>
                      </a:pPr>
                      <a:r>
                        <a:rPr lang="es-AR" sz="1600" dirty="0" smtClean="0">
                          <a:effectLst/>
                        </a:rPr>
                        <a:t>-</a:t>
                      </a:r>
                      <a:r>
                        <a:rPr lang="es-AR" sz="1800" kern="1200" dirty="0" smtClean="0">
                          <a:effectLst/>
                        </a:rPr>
                        <a:t>Diferencias entre los importes consolidados de las fuentes de financiamiento</a:t>
                      </a:r>
                      <a:r>
                        <a:rPr lang="es-AR" sz="1800" kern="1200" baseline="0" dirty="0" smtClean="0">
                          <a:effectLst/>
                        </a:rPr>
                        <a:t> con los importes desagregados.</a:t>
                      </a:r>
                      <a:r>
                        <a:rPr lang="es-AR" sz="1800" kern="1200" dirty="0" smtClean="0">
                          <a:effectLst/>
                        </a:rPr>
                        <a:t> </a:t>
                      </a:r>
                      <a:endParaRPr lang="es-AR" sz="16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069240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188640"/>
            <a:ext cx="8136904" cy="1384995"/>
          </a:xfrm>
          <a:prstGeom prst="rect">
            <a:avLst/>
          </a:prstGeom>
        </p:spPr>
        <p:txBody>
          <a:bodyPr wrap="square">
            <a:spAutoFit/>
          </a:bodyPr>
          <a:lstStyle/>
          <a:p>
            <a:pPr marL="514350" indent="-514350" algn="just">
              <a:buFont typeface="+mj-lt"/>
              <a:buAutoNum type="arabicPeriod" startAt="11"/>
            </a:pPr>
            <a:r>
              <a:rPr lang="es-ES" sz="2800" b="1" dirty="0"/>
              <a:t>Comprobaciones matemáticas sobre la información presentada en los diferentes cuadros, anexos y estados</a:t>
            </a:r>
            <a:r>
              <a:rPr lang="es-ES" sz="2800" b="1" dirty="0" smtClean="0"/>
              <a:t>. </a:t>
            </a:r>
            <a:endParaRPr lang="es-AR" sz="2800" dirty="0"/>
          </a:p>
        </p:txBody>
      </p:sp>
      <p:sp>
        <p:nvSpPr>
          <p:cNvPr id="3" name="2 CuadroTexto"/>
          <p:cNvSpPr txBox="1"/>
          <p:nvPr/>
        </p:nvSpPr>
        <p:spPr>
          <a:xfrm>
            <a:off x="859979" y="1844824"/>
            <a:ext cx="7188348" cy="1477328"/>
          </a:xfrm>
          <a:prstGeom prst="rect">
            <a:avLst/>
          </a:prstGeom>
          <a:noFill/>
        </p:spPr>
        <p:txBody>
          <a:bodyPr wrap="square" rtlCol="0">
            <a:spAutoFit/>
          </a:bodyPr>
          <a:lstStyle/>
          <a:p>
            <a:pPr algn="just" eaLnBrk="0" hangingPunct="0"/>
            <a:r>
              <a:rPr lang="es-ES" dirty="0"/>
              <a:t>Se </a:t>
            </a:r>
            <a:r>
              <a:rPr lang="es-ES" dirty="0" smtClean="0"/>
              <a:t>verifican </a:t>
            </a:r>
            <a:r>
              <a:rPr lang="es-ES" dirty="0"/>
              <a:t>las sumas en los mayores de los principales registros. Se determina la exactitud aritmética en  los cálculos  de  los  comprobantes  de  respaldo.  </a:t>
            </a:r>
            <a:endParaRPr lang="es-AR" dirty="0"/>
          </a:p>
          <a:p>
            <a:pPr algn="just" eaLnBrk="0" hangingPunct="0"/>
            <a:r>
              <a:rPr lang="es-ES" dirty="0"/>
              <a:t>Se verifican las sumatorias de los diferentes cuadros.</a:t>
            </a:r>
            <a:endParaRPr lang="es-AR" dirty="0"/>
          </a:p>
          <a:p>
            <a:pPr algn="just"/>
            <a:endParaRPr lang="es-AR" dirty="0"/>
          </a:p>
        </p:txBody>
      </p:sp>
      <p:sp>
        <p:nvSpPr>
          <p:cNvPr id="4" name="3 CuadroTexto"/>
          <p:cNvSpPr txBox="1"/>
          <p:nvPr/>
        </p:nvSpPr>
        <p:spPr>
          <a:xfrm>
            <a:off x="2483768" y="3717032"/>
            <a:ext cx="3168352" cy="369332"/>
          </a:xfrm>
          <a:prstGeom prst="rect">
            <a:avLst/>
          </a:prstGeom>
          <a:noFill/>
        </p:spPr>
        <p:txBody>
          <a:bodyPr wrap="square" rtlCol="0">
            <a:spAutoFit/>
          </a:bodyPr>
          <a:lstStyle/>
          <a:p>
            <a:pPr algn="ctr"/>
            <a:r>
              <a:rPr lang="es-AR" b="1" u="sng" dirty="0" smtClean="0"/>
              <a:t>Posible observación:</a:t>
            </a:r>
            <a:endParaRPr lang="es-AR" b="1" u="sng" dirty="0"/>
          </a:p>
        </p:txBody>
      </p:sp>
      <p:graphicFrame>
        <p:nvGraphicFramePr>
          <p:cNvPr id="5" name="4 Tabla"/>
          <p:cNvGraphicFramePr>
            <a:graphicFrameLocks noGrp="1"/>
          </p:cNvGraphicFramePr>
          <p:nvPr>
            <p:extLst>
              <p:ext uri="{D42A27DB-BD31-4B8C-83A1-F6EECF244321}">
                <p14:modId xmlns:p14="http://schemas.microsoft.com/office/powerpoint/2010/main" val="1774532781"/>
              </p:ext>
            </p:extLst>
          </p:nvPr>
        </p:nvGraphicFramePr>
        <p:xfrm>
          <a:off x="1259632" y="4365104"/>
          <a:ext cx="6096000" cy="648072"/>
        </p:xfrm>
        <a:graphic>
          <a:graphicData uri="http://schemas.openxmlformats.org/drawingml/2006/table">
            <a:tbl>
              <a:tblPr firstRow="1" bandRow="1">
                <a:tableStyleId>{0505E3EF-67EA-436B-97B2-0124C06EBD24}</a:tableStyleId>
              </a:tblPr>
              <a:tblGrid>
                <a:gridCol w="6096000">
                  <a:extLst>
                    <a:ext uri="{9D8B030D-6E8A-4147-A177-3AD203B41FA5}">
                      <a16:colId xmlns:a16="http://schemas.microsoft.com/office/drawing/2014/main" val="20000"/>
                    </a:ext>
                  </a:extLst>
                </a:gridCol>
              </a:tblGrid>
              <a:tr h="648072">
                <a:tc>
                  <a:txBody>
                    <a:bodyPr/>
                    <a:lstStyle/>
                    <a:p>
                      <a:pPr>
                        <a:spcAft>
                          <a:spcPts val="0"/>
                        </a:spcAft>
                      </a:pPr>
                      <a:r>
                        <a:rPr lang="es-AR" sz="1600" dirty="0" smtClean="0">
                          <a:effectLst/>
                        </a:rPr>
                        <a:t>-</a:t>
                      </a:r>
                      <a:r>
                        <a:rPr lang="es-AR" sz="1800" kern="1200" dirty="0" smtClean="0">
                          <a:effectLst/>
                        </a:rPr>
                        <a:t>Errores en las sumatorias.</a:t>
                      </a:r>
                      <a:endParaRPr lang="es-AR" sz="16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2179872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827584" y="2574452"/>
            <a:ext cx="7188348" cy="923330"/>
          </a:xfrm>
          <a:prstGeom prst="rect">
            <a:avLst/>
          </a:prstGeom>
          <a:noFill/>
        </p:spPr>
        <p:txBody>
          <a:bodyPr wrap="square" rtlCol="0">
            <a:spAutoFit/>
          </a:bodyPr>
          <a:lstStyle/>
          <a:p>
            <a:pPr algn="just"/>
            <a:r>
              <a:rPr lang="es-ES" dirty="0"/>
              <a:t>Se verifica que la valuación y exposición de los </a:t>
            </a:r>
            <a:r>
              <a:rPr lang="es-ES" dirty="0" smtClean="0"/>
              <a:t>distintos </a:t>
            </a:r>
            <a:r>
              <a:rPr lang="es-ES" dirty="0"/>
              <a:t>rubros </a:t>
            </a:r>
            <a:r>
              <a:rPr lang="es-ES" dirty="0" smtClean="0"/>
              <a:t>que integran los </a:t>
            </a:r>
            <a:r>
              <a:rPr lang="es-ES" dirty="0"/>
              <a:t>estados </a:t>
            </a:r>
            <a:r>
              <a:rPr lang="es-ES" dirty="0" smtClean="0"/>
              <a:t>contables se ajusten a </a:t>
            </a:r>
            <a:r>
              <a:rPr lang="es-ES" dirty="0"/>
              <a:t>las normas contables vigentes. Resolución 25/95 </a:t>
            </a:r>
            <a:r>
              <a:rPr lang="es-ES" dirty="0" smtClean="0"/>
              <a:t>SH</a:t>
            </a:r>
            <a:r>
              <a:rPr lang="es-ES" dirty="0"/>
              <a:t>.</a:t>
            </a:r>
            <a:endParaRPr lang="es-AR" dirty="0">
              <a:solidFill>
                <a:srgbClr val="FF0000"/>
              </a:solidFill>
            </a:endParaRPr>
          </a:p>
        </p:txBody>
      </p:sp>
      <p:sp>
        <p:nvSpPr>
          <p:cNvPr id="3" name="2 CuadroTexto"/>
          <p:cNvSpPr txBox="1"/>
          <p:nvPr/>
        </p:nvSpPr>
        <p:spPr>
          <a:xfrm>
            <a:off x="2837582" y="3933056"/>
            <a:ext cx="3168352" cy="369332"/>
          </a:xfrm>
          <a:prstGeom prst="rect">
            <a:avLst/>
          </a:prstGeom>
          <a:noFill/>
        </p:spPr>
        <p:txBody>
          <a:bodyPr wrap="square" rtlCol="0">
            <a:spAutoFit/>
          </a:bodyPr>
          <a:lstStyle/>
          <a:p>
            <a:pPr algn="ctr"/>
            <a:r>
              <a:rPr lang="es-AR" b="1" u="sng" dirty="0" smtClean="0"/>
              <a:t>Posible observación:</a:t>
            </a:r>
            <a:endParaRPr lang="es-AR" b="1" u="sng" dirty="0"/>
          </a:p>
        </p:txBody>
      </p:sp>
      <p:graphicFrame>
        <p:nvGraphicFramePr>
          <p:cNvPr id="4" name="3 Tabla"/>
          <p:cNvGraphicFramePr>
            <a:graphicFrameLocks noGrp="1"/>
          </p:cNvGraphicFramePr>
          <p:nvPr>
            <p:extLst>
              <p:ext uri="{D42A27DB-BD31-4B8C-83A1-F6EECF244321}">
                <p14:modId xmlns:p14="http://schemas.microsoft.com/office/powerpoint/2010/main" val="2313911441"/>
              </p:ext>
            </p:extLst>
          </p:nvPr>
        </p:nvGraphicFramePr>
        <p:xfrm>
          <a:off x="1187624" y="4797152"/>
          <a:ext cx="7344816" cy="792480"/>
        </p:xfrm>
        <a:graphic>
          <a:graphicData uri="http://schemas.openxmlformats.org/drawingml/2006/table">
            <a:tbl>
              <a:tblPr firstRow="1" bandRow="1">
                <a:tableStyleId>{0505E3EF-67EA-436B-97B2-0124C06EBD24}</a:tableStyleId>
              </a:tblPr>
              <a:tblGrid>
                <a:gridCol w="7344816">
                  <a:extLst>
                    <a:ext uri="{9D8B030D-6E8A-4147-A177-3AD203B41FA5}">
                      <a16:colId xmlns:a16="http://schemas.microsoft.com/office/drawing/2014/main" val="20000"/>
                    </a:ext>
                  </a:extLst>
                </a:gridCol>
              </a:tblGrid>
              <a:tr h="648072">
                <a:tc>
                  <a:txBody>
                    <a:bodyPr/>
                    <a:lstStyle/>
                    <a:p>
                      <a:pPr>
                        <a:spcAft>
                          <a:spcPts val="0"/>
                        </a:spcAft>
                      </a:pPr>
                      <a:r>
                        <a:rPr lang="es-AR" sz="1600" dirty="0" smtClean="0">
                          <a:effectLst/>
                        </a:rPr>
                        <a:t>-</a:t>
                      </a:r>
                      <a:r>
                        <a:rPr lang="es-AR" sz="1800" kern="1200" dirty="0" smtClean="0">
                          <a:effectLst/>
                        </a:rPr>
                        <a:t>Utilización</a:t>
                      </a:r>
                      <a:r>
                        <a:rPr lang="es-AR" sz="1800" kern="1200" baseline="0" dirty="0" smtClean="0">
                          <a:effectLst/>
                        </a:rPr>
                        <a:t> de diversos criterios de exposición en el rubro de bienes de uso</a:t>
                      </a:r>
                      <a:r>
                        <a:rPr lang="es-AR" sz="1600" dirty="0" smtClean="0">
                          <a:effectLst/>
                        </a:rPr>
                        <a:t>. Por ejemplo, esta</a:t>
                      </a:r>
                      <a:r>
                        <a:rPr lang="es-AR" sz="1600" baseline="0" dirty="0" smtClean="0">
                          <a:effectLst/>
                        </a:rPr>
                        <a:t> situación puede presentarse cuando existen dos tipos distintos de registración patrimonial.</a:t>
                      </a:r>
                      <a:endParaRPr lang="es-AR" sz="16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
        <p:nvSpPr>
          <p:cNvPr id="5" name="4 Rectángulo"/>
          <p:cNvSpPr/>
          <p:nvPr/>
        </p:nvSpPr>
        <p:spPr>
          <a:xfrm>
            <a:off x="533326" y="539772"/>
            <a:ext cx="8136904" cy="1384995"/>
          </a:xfrm>
          <a:prstGeom prst="rect">
            <a:avLst/>
          </a:prstGeom>
        </p:spPr>
        <p:txBody>
          <a:bodyPr wrap="square">
            <a:spAutoFit/>
          </a:bodyPr>
          <a:lstStyle/>
          <a:p>
            <a:pPr marL="514350" indent="-514350" algn="just">
              <a:buFont typeface="+mj-lt"/>
              <a:buAutoNum type="arabicPeriod" startAt="12"/>
            </a:pPr>
            <a:r>
              <a:rPr lang="es-ES" sz="2800" b="1" dirty="0"/>
              <a:t>Cotejo de la aplicación de las normas de valuación y exposición emitidas por la Contaduría General de la Nación</a:t>
            </a:r>
            <a:r>
              <a:rPr lang="es-ES" sz="2800" b="1" dirty="0" smtClean="0"/>
              <a:t>. </a:t>
            </a:r>
            <a:endParaRPr lang="es-AR" sz="2800" dirty="0"/>
          </a:p>
        </p:txBody>
      </p:sp>
    </p:spTree>
    <p:extLst>
      <p:ext uri="{BB962C8B-B14F-4D97-AF65-F5344CB8AC3E}">
        <p14:creationId xmlns:p14="http://schemas.microsoft.com/office/powerpoint/2010/main" val="171683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941822" y="3161293"/>
            <a:ext cx="7188348" cy="1200329"/>
          </a:xfrm>
          <a:prstGeom prst="rect">
            <a:avLst/>
          </a:prstGeom>
          <a:noFill/>
        </p:spPr>
        <p:txBody>
          <a:bodyPr wrap="square" rtlCol="0">
            <a:spAutoFit/>
          </a:bodyPr>
          <a:lstStyle/>
          <a:p>
            <a:pPr algn="just"/>
            <a:r>
              <a:rPr lang="es-ES" dirty="0" smtClean="0"/>
              <a:t>Verificar que la </a:t>
            </a:r>
            <a:r>
              <a:rPr lang="es-ES" dirty="0" smtClean="0"/>
              <a:t>Cuenta de Inversión </a:t>
            </a:r>
            <a:r>
              <a:rPr lang="es-ES" dirty="0" smtClean="0"/>
              <a:t>ha sido presentada, en tiempo y forma, a través del sistema SIFEP, ante la CGN. A su vez, a la SPU, mediante el sistema informático habilitado a tal fin.</a:t>
            </a:r>
            <a:endParaRPr lang="es-AR" dirty="0">
              <a:solidFill>
                <a:srgbClr val="FF0000"/>
              </a:solidFill>
            </a:endParaRPr>
          </a:p>
        </p:txBody>
      </p:sp>
      <p:sp>
        <p:nvSpPr>
          <p:cNvPr id="3" name="2 CuadroTexto"/>
          <p:cNvSpPr txBox="1"/>
          <p:nvPr/>
        </p:nvSpPr>
        <p:spPr>
          <a:xfrm>
            <a:off x="2627784" y="4343038"/>
            <a:ext cx="3168352" cy="369332"/>
          </a:xfrm>
          <a:prstGeom prst="rect">
            <a:avLst/>
          </a:prstGeom>
          <a:noFill/>
        </p:spPr>
        <p:txBody>
          <a:bodyPr wrap="square" rtlCol="0">
            <a:spAutoFit/>
          </a:bodyPr>
          <a:lstStyle/>
          <a:p>
            <a:pPr algn="ctr"/>
            <a:r>
              <a:rPr lang="es-AR" b="1" u="sng" dirty="0" smtClean="0"/>
              <a:t>Posible observación:</a:t>
            </a:r>
            <a:endParaRPr lang="es-AR" b="1" u="sng" dirty="0"/>
          </a:p>
        </p:txBody>
      </p:sp>
      <p:graphicFrame>
        <p:nvGraphicFramePr>
          <p:cNvPr id="4" name="3 Tabla"/>
          <p:cNvGraphicFramePr>
            <a:graphicFrameLocks noGrp="1"/>
          </p:cNvGraphicFramePr>
          <p:nvPr>
            <p:extLst>
              <p:ext uri="{D42A27DB-BD31-4B8C-83A1-F6EECF244321}">
                <p14:modId xmlns:p14="http://schemas.microsoft.com/office/powerpoint/2010/main" val="2290656347"/>
              </p:ext>
            </p:extLst>
          </p:nvPr>
        </p:nvGraphicFramePr>
        <p:xfrm>
          <a:off x="1259632" y="5229200"/>
          <a:ext cx="6696744" cy="648072"/>
        </p:xfrm>
        <a:graphic>
          <a:graphicData uri="http://schemas.openxmlformats.org/drawingml/2006/table">
            <a:tbl>
              <a:tblPr firstRow="1" bandRow="1">
                <a:tableStyleId>{0505E3EF-67EA-436B-97B2-0124C06EBD24}</a:tableStyleId>
              </a:tblPr>
              <a:tblGrid>
                <a:gridCol w="6696744">
                  <a:extLst>
                    <a:ext uri="{9D8B030D-6E8A-4147-A177-3AD203B41FA5}">
                      <a16:colId xmlns:a16="http://schemas.microsoft.com/office/drawing/2014/main" val="20000"/>
                    </a:ext>
                  </a:extLst>
                </a:gridCol>
              </a:tblGrid>
              <a:tr h="648072">
                <a:tc>
                  <a:txBody>
                    <a:bodyPr/>
                    <a:lstStyle/>
                    <a:p>
                      <a:pPr>
                        <a:spcAft>
                          <a:spcPts val="0"/>
                        </a:spcAft>
                      </a:pPr>
                      <a:r>
                        <a:rPr lang="es-AR" sz="1600" dirty="0" smtClean="0">
                          <a:effectLst/>
                        </a:rPr>
                        <a:t>-</a:t>
                      </a:r>
                      <a:r>
                        <a:rPr lang="es-AR" sz="1800" kern="1200" dirty="0" smtClean="0">
                          <a:effectLst/>
                        </a:rPr>
                        <a:t>Presentación</a:t>
                      </a:r>
                      <a:r>
                        <a:rPr lang="es-AR" sz="1800" kern="1200" baseline="0" dirty="0" smtClean="0">
                          <a:effectLst/>
                        </a:rPr>
                        <a:t> fuera de término de la Cuenta Inversión.</a:t>
                      </a:r>
                      <a:endParaRPr lang="es-AR" sz="16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
        <p:nvSpPr>
          <p:cNvPr id="5" name="4 Rectángulo"/>
          <p:cNvSpPr/>
          <p:nvPr/>
        </p:nvSpPr>
        <p:spPr>
          <a:xfrm>
            <a:off x="467544" y="666299"/>
            <a:ext cx="8136904" cy="1815882"/>
          </a:xfrm>
          <a:prstGeom prst="rect">
            <a:avLst/>
          </a:prstGeom>
        </p:spPr>
        <p:txBody>
          <a:bodyPr wrap="square">
            <a:spAutoFit/>
          </a:bodyPr>
          <a:lstStyle/>
          <a:p>
            <a:pPr marL="514350" indent="-514350" algn="just">
              <a:buFont typeface="+mj-lt"/>
              <a:buAutoNum type="arabicPeriod" startAt="13"/>
            </a:pPr>
            <a:r>
              <a:rPr lang="es-ES" sz="2800" b="1" dirty="0"/>
              <a:t>Verificación </a:t>
            </a:r>
            <a:r>
              <a:rPr lang="es-ES" sz="2800" b="1" dirty="0" smtClean="0"/>
              <a:t>de la entrega de la documentación elaborada en tiempo y forma a la Contaduría General de la Nación a través del Ministerio de Educación.</a:t>
            </a:r>
            <a:endParaRPr lang="es-AR" sz="2800" dirty="0"/>
          </a:p>
        </p:txBody>
      </p:sp>
    </p:spTree>
    <p:extLst>
      <p:ext uri="{BB962C8B-B14F-4D97-AF65-F5344CB8AC3E}">
        <p14:creationId xmlns:p14="http://schemas.microsoft.com/office/powerpoint/2010/main" val="4231185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539552" y="2204864"/>
            <a:ext cx="8136904" cy="1815882"/>
          </a:xfrm>
          <a:prstGeom prst="rect">
            <a:avLst/>
          </a:prstGeom>
        </p:spPr>
        <p:txBody>
          <a:bodyPr wrap="square">
            <a:spAutoFit/>
          </a:bodyPr>
          <a:lstStyle/>
          <a:p>
            <a:pPr marL="514350" indent="-514350" algn="just">
              <a:buFont typeface="+mj-lt"/>
              <a:buAutoNum type="arabicPeriod" startAt="14"/>
            </a:pPr>
            <a:r>
              <a:rPr lang="es-ES" sz="2800" b="1" dirty="0" smtClean="0"/>
              <a:t>Tareas destinadas a verificar los costos de la no calidad.</a:t>
            </a:r>
          </a:p>
          <a:p>
            <a:pPr marL="514350" indent="-514350" algn="just">
              <a:buFont typeface="+mj-lt"/>
              <a:buAutoNum type="arabicPeriod" startAt="14"/>
            </a:pPr>
            <a:r>
              <a:rPr lang="es-ES" sz="2800" b="1" dirty="0" smtClean="0"/>
              <a:t>Verificación del cumplimiento de la normativa aplicable.</a:t>
            </a:r>
            <a:endParaRPr lang="es-AR" sz="2800" dirty="0"/>
          </a:p>
        </p:txBody>
      </p:sp>
    </p:spTree>
    <p:extLst>
      <p:ext uri="{BB962C8B-B14F-4D97-AF65-F5344CB8AC3E}">
        <p14:creationId xmlns:p14="http://schemas.microsoft.com/office/powerpoint/2010/main" val="22010850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620688"/>
            <a:ext cx="6589199" cy="1280890"/>
          </a:xfrm>
        </p:spPr>
        <p:txBody>
          <a:bodyPr/>
          <a:lstStyle/>
          <a:p>
            <a:pPr algn="ctr"/>
            <a:r>
              <a:rPr lang="es-AR" b="1" dirty="0" smtClean="0"/>
              <a:t>Recomendaciones</a:t>
            </a:r>
            <a:endParaRPr lang="es-ES" b="1" dirty="0"/>
          </a:p>
        </p:txBody>
      </p:sp>
      <p:sp>
        <p:nvSpPr>
          <p:cNvPr id="3" name="2 Marcador de contenido"/>
          <p:cNvSpPr>
            <a:spLocks noGrp="1"/>
          </p:cNvSpPr>
          <p:nvPr>
            <p:ph idx="1"/>
          </p:nvPr>
        </p:nvSpPr>
        <p:spPr/>
        <p:txBody>
          <a:bodyPr>
            <a:normAutofit fontScale="92500" lnSpcReduction="10000"/>
          </a:bodyPr>
          <a:lstStyle/>
          <a:p>
            <a:r>
              <a:rPr lang="es-ES" dirty="0" smtClean="0"/>
              <a:t>Garantizar el ejercicio del control.</a:t>
            </a:r>
          </a:p>
          <a:p>
            <a:endParaRPr lang="es-ES" dirty="0" smtClean="0"/>
          </a:p>
          <a:p>
            <a:r>
              <a:rPr lang="es-ES" dirty="0" smtClean="0"/>
              <a:t>Asegurar la independencia de criterio.</a:t>
            </a:r>
          </a:p>
          <a:p>
            <a:endParaRPr lang="es-ES" dirty="0" smtClean="0"/>
          </a:p>
          <a:p>
            <a:r>
              <a:rPr lang="es-ES" dirty="0" smtClean="0"/>
              <a:t>Normas claras y precisas para el cumplimiento de las funciones de administración y gestión.</a:t>
            </a:r>
          </a:p>
          <a:p>
            <a:pPr marL="0" indent="0">
              <a:buNone/>
            </a:pPr>
            <a:endParaRPr lang="es-ES" dirty="0" smtClean="0"/>
          </a:p>
          <a:p>
            <a:r>
              <a:rPr lang="es-ES" dirty="0" smtClean="0"/>
              <a:t>Reglamentos propios de la Universidad.</a:t>
            </a:r>
          </a:p>
          <a:p>
            <a:endParaRPr lang="es-ES" dirty="0"/>
          </a:p>
          <a:p>
            <a:r>
              <a:rPr lang="es-ES" dirty="0" smtClean="0"/>
              <a:t>Capacitación permanente y continua. Conjunta de la gestión y los órganos de control. </a:t>
            </a:r>
          </a:p>
          <a:p>
            <a:endParaRPr lang="es-E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Para concluir……</a:t>
            </a:r>
            <a:endParaRPr lang="es-ES" b="1" dirty="0"/>
          </a:p>
        </p:txBody>
      </p:sp>
      <p:sp>
        <p:nvSpPr>
          <p:cNvPr id="3" name="2 Marcador de contenido"/>
          <p:cNvSpPr>
            <a:spLocks noGrp="1"/>
          </p:cNvSpPr>
          <p:nvPr>
            <p:ph idx="1"/>
          </p:nvPr>
        </p:nvSpPr>
        <p:spPr>
          <a:xfrm>
            <a:off x="1619672" y="2060848"/>
            <a:ext cx="6591985" cy="3777622"/>
          </a:xfrm>
        </p:spPr>
        <p:txBody>
          <a:bodyPr>
            <a:normAutofit lnSpcReduction="10000"/>
          </a:bodyPr>
          <a:lstStyle/>
          <a:p>
            <a:pPr algn="just"/>
            <a:r>
              <a:rPr lang="es-ES" dirty="0" smtClean="0"/>
              <a:t>El control público es la garantía objetiva que tiene la comunidad de que los fondos que aporta al sostenimiento de lo publico están aplicados a los fines públicos.</a:t>
            </a:r>
            <a:endParaRPr lang="es-ES" dirty="0"/>
          </a:p>
          <a:p>
            <a:pPr algn="just"/>
            <a:r>
              <a:rPr lang="es-ES" dirty="0" smtClean="0"/>
              <a:t>El control público no debe entenderse como un mecanismo de sanción sino que se debe entender como parte de un sistema que advierte en forma oportuna cuando algo no funciona bien y poder corregirlo. Siempre en beneficio de los destinatarios del servicio público. </a:t>
            </a:r>
          </a:p>
          <a:p>
            <a:pPr algn="just"/>
            <a:r>
              <a:rPr lang="es-ES" dirty="0" smtClean="0"/>
              <a:t>Las universidades son el ámbito ideal para el desarrollo de las actividades que colaboren con el bien común de la sociedad actual y futura. </a:t>
            </a:r>
            <a:endParaRPr lang="es-E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50628" y="908720"/>
            <a:ext cx="6589199" cy="1280890"/>
          </a:xfrm>
        </p:spPr>
        <p:txBody>
          <a:bodyPr/>
          <a:lstStyle/>
          <a:p>
            <a:pPr algn="ctr"/>
            <a:r>
              <a:rPr lang="es-AR" b="1" dirty="0" smtClean="0"/>
              <a:t>EN RESUMEN: </a:t>
            </a:r>
            <a:endParaRPr lang="es-AR" b="1" dirty="0"/>
          </a:p>
        </p:txBody>
      </p:sp>
      <p:sp>
        <p:nvSpPr>
          <p:cNvPr id="3" name="2 Marcador de contenido"/>
          <p:cNvSpPr>
            <a:spLocks noGrp="1"/>
          </p:cNvSpPr>
          <p:nvPr>
            <p:ph idx="1"/>
          </p:nvPr>
        </p:nvSpPr>
        <p:spPr>
          <a:xfrm>
            <a:off x="1547664" y="2348880"/>
            <a:ext cx="6591985" cy="3777622"/>
          </a:xfrm>
        </p:spPr>
        <p:txBody>
          <a:bodyPr/>
          <a:lstStyle/>
          <a:p>
            <a:pPr algn="just"/>
            <a:r>
              <a:rPr lang="es-AR" dirty="0" smtClean="0"/>
              <a:t>Cualquier reforma del Estado o Modernización con el uso de nuevas tecnologías no deben dejar de proveer los datos necesarios para el </a:t>
            </a:r>
            <a:r>
              <a:rPr lang="es-AR" dirty="0" smtClean="0">
                <a:solidFill>
                  <a:srgbClr val="FF0000"/>
                </a:solidFill>
              </a:rPr>
              <a:t>control de la gestión del administrador</a:t>
            </a:r>
            <a:r>
              <a:rPr lang="es-AR" dirty="0" smtClean="0"/>
              <a:t>.</a:t>
            </a:r>
          </a:p>
          <a:p>
            <a:pPr algn="just"/>
            <a:r>
              <a:rPr lang="es-AR" dirty="0" smtClean="0"/>
              <a:t>No delegar funciones que les son propias a cada uno de los poderes del Estado, sabiendo  que el Poder es uno y el único titular es la </a:t>
            </a:r>
            <a:r>
              <a:rPr lang="es-AR" dirty="0" smtClean="0">
                <a:solidFill>
                  <a:srgbClr val="FF0000"/>
                </a:solidFill>
              </a:rPr>
              <a:t>comunidad. </a:t>
            </a:r>
          </a:p>
          <a:p>
            <a:endParaRPr lang="es-AR" dirty="0"/>
          </a:p>
        </p:txBody>
      </p:sp>
    </p:spTree>
    <p:extLst>
      <p:ext uri="{BB962C8B-B14F-4D97-AF65-F5344CB8AC3E}">
        <p14:creationId xmlns:p14="http://schemas.microsoft.com/office/powerpoint/2010/main" val="20519022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fld id="{DEF09135-A5EB-4D12-88AB-C4FBA5490C20}" type="slidenum">
              <a:rPr lang="es-ES" altLang="es-AR" sz="2400" smtClean="0">
                <a:solidFill>
                  <a:schemeClr val="tx2"/>
                </a:solidFill>
              </a:rPr>
              <a:pPr/>
              <a:t>39</a:t>
            </a:fld>
            <a:endParaRPr lang="es-ES" altLang="es-AR" sz="2400" smtClean="0">
              <a:solidFill>
                <a:schemeClr val="tx2"/>
              </a:solidFill>
            </a:endParaRPr>
          </a:p>
        </p:txBody>
      </p:sp>
      <p:pic>
        <p:nvPicPr>
          <p:cNvPr id="33795" name="Picture 2" descr="C:\Users\PJM\AppData\Local\Microsoft\Windows\INetCache\IE\LR2BFWGS\Bandera-Argentina-ondeando[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9525"/>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4 CuadroTexto"/>
          <p:cNvSpPr txBox="1">
            <a:spLocks noChangeArrowheads="1"/>
          </p:cNvSpPr>
          <p:nvPr/>
        </p:nvSpPr>
        <p:spPr bwMode="auto">
          <a:xfrm>
            <a:off x="341313" y="5287963"/>
            <a:ext cx="8799512"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a:r>
              <a:rPr lang="es-AR" sz="4800"/>
              <a:t>MUCHAS GRACIAS!!!!!!!!!!!!!!!!!!!!</a:t>
            </a:r>
          </a:p>
        </p:txBody>
      </p:sp>
    </p:spTree>
    <p:extLst>
      <p:ext uri="{BB962C8B-B14F-4D97-AF65-F5344CB8AC3E}">
        <p14:creationId xmlns:p14="http://schemas.microsoft.com/office/powerpoint/2010/main" val="186422440"/>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932</TotalTime>
  <Words>2531</Words>
  <Application>Microsoft Office PowerPoint</Application>
  <PresentationFormat>Presentación en pantalla (4:3)</PresentationFormat>
  <Paragraphs>201</Paragraphs>
  <Slides>39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39</vt:i4>
      </vt:variant>
    </vt:vector>
  </HeadingPairs>
  <TitlesOfParts>
    <vt:vector size="45" baseType="lpstr">
      <vt:lpstr>Arial</vt:lpstr>
      <vt:lpstr>Arial Black</vt:lpstr>
      <vt:lpstr>Century Gothic</vt:lpstr>
      <vt:lpstr>Times New Roman</vt:lpstr>
      <vt:lpstr>Wingdings 3</vt:lpstr>
      <vt:lpstr>Espiral</vt:lpstr>
      <vt:lpstr>Presentación de PowerPoint</vt:lpstr>
      <vt:lpstr>NECESIDAD DE TENER CONCEPTOS CLAROS Y ARMONIZADOS</vt:lpstr>
      <vt:lpstr>Importancia de la rendición de cuentas</vt:lpstr>
      <vt:lpstr>Estándares genéricos CEPAL </vt:lpstr>
      <vt:lpstr>Como se rinden las cuentas? A través de los estados contables </vt:lpstr>
      <vt:lpstr>Qué es la cuenta de Inversión?</vt:lpstr>
      <vt:lpstr>Es suficiente la cuenta de Inversión para juzgar una gestión???</vt:lpstr>
      <vt:lpstr>Que nos deberían mostrar los Estados contables</vt:lpstr>
      <vt:lpstr>Que debería contener la rendición de cuentas</vt:lpstr>
      <vt:lpstr>Indicadores de gestión</vt:lpstr>
      <vt:lpstr>Qué indicadores mostrar???</vt:lpstr>
      <vt:lpstr>Condiciones necesarias</vt:lpstr>
      <vt:lpstr>Por qué estas condiciones?</vt:lpstr>
      <vt:lpstr>RESPONSABILIDAD PROFESIONAL</vt:lpstr>
      <vt:lpstr>Compromisos Profesionales</vt:lpstr>
      <vt:lpstr>Cuáles son los controles que hacemos? Resolución 10/2006 SGN:  </vt:lpstr>
      <vt:lpstr>Instructivo de Trabajo 4/2023 SGN: </vt:lpstr>
      <vt:lpstr>Disposición 71/2010 – CGN “Manual de Cierre de Cuentas del Ejercicio Anual”</vt:lpstr>
      <vt:lpstr> UNIVERSIDADES NACIONALES </vt:lpstr>
      <vt:lpstr>Otras normas a tener en cuenta:</vt:lpstr>
      <vt:lpstr>Procedimientos que aplicamos (Res. 10/2006 – SGN):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Recomendaciones</vt:lpstr>
      <vt:lpstr>Para concluir……</vt:lpstr>
      <vt:lpstr>EN RESUMEN: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PJM</dc:creator>
  <cp:lastModifiedBy>GONZALEZ, Monica Gladys</cp:lastModifiedBy>
  <cp:revision>101</cp:revision>
  <dcterms:created xsi:type="dcterms:W3CDTF">2018-09-25T15:18:11Z</dcterms:created>
  <dcterms:modified xsi:type="dcterms:W3CDTF">2023-05-30T16:03:21Z</dcterms:modified>
</cp:coreProperties>
</file>