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8" r:id="rId2"/>
    <p:sldId id="299" r:id="rId3"/>
    <p:sldId id="257" r:id="rId4"/>
    <p:sldId id="301" r:id="rId5"/>
    <p:sldId id="258" r:id="rId6"/>
    <p:sldId id="259" r:id="rId7"/>
    <p:sldId id="260" r:id="rId8"/>
    <p:sldId id="26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300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7" r:id="rId32"/>
    <p:sldId id="288" r:id="rId33"/>
    <p:sldId id="289" r:id="rId34"/>
    <p:sldId id="294" r:id="rId35"/>
    <p:sldId id="290" r:id="rId36"/>
    <p:sldId id="291" r:id="rId37"/>
    <p:sldId id="293" r:id="rId38"/>
    <p:sldId id="296" r:id="rId39"/>
    <p:sldId id="297" r:id="rId40"/>
    <p:sldId id="262" r:id="rId41"/>
    <p:sldId id="302" r:id="rId42"/>
  </p:sldIdLst>
  <p:sldSz cx="9144000" cy="6858000" type="screen4x3"/>
  <p:notesSz cx="9144000" cy="6858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5668" y="2391282"/>
            <a:ext cx="7852663" cy="1214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87067" y="4953000"/>
            <a:ext cx="7457440" cy="487680"/>
          </a:xfrm>
          <a:custGeom>
            <a:avLst/>
            <a:gdLst/>
            <a:ahLst/>
            <a:cxnLst/>
            <a:rect l="l" t="t" r="r" b="b"/>
            <a:pathLst>
              <a:path w="7457440" h="487679">
                <a:moveTo>
                  <a:pt x="7456932" y="0"/>
                </a:moveTo>
                <a:lnTo>
                  <a:pt x="0" y="289687"/>
                </a:lnTo>
                <a:lnTo>
                  <a:pt x="7456932" y="487680"/>
                </a:lnTo>
                <a:lnTo>
                  <a:pt x="7456932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0959" y="5237988"/>
            <a:ext cx="9033510" cy="788035"/>
          </a:xfrm>
          <a:custGeom>
            <a:avLst/>
            <a:gdLst/>
            <a:ahLst/>
            <a:cxnLst/>
            <a:rect l="l" t="t" r="r" b="b"/>
            <a:pathLst>
              <a:path w="9033510" h="788035">
                <a:moveTo>
                  <a:pt x="9033040" y="0"/>
                </a:moveTo>
                <a:lnTo>
                  <a:pt x="0" y="0"/>
                </a:lnTo>
                <a:lnTo>
                  <a:pt x="9033040" y="787908"/>
                </a:lnTo>
                <a:lnTo>
                  <a:pt x="90330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98720"/>
            <a:ext cx="9141714" cy="185699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991318"/>
            <a:ext cx="9143999" cy="80223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8703" y="3352786"/>
            <a:ext cx="5723394" cy="12900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99872" y="5945123"/>
            <a:ext cx="4898390" cy="913130"/>
          </a:xfrm>
          <a:custGeom>
            <a:avLst/>
            <a:gdLst/>
            <a:ahLst/>
            <a:cxnLst/>
            <a:rect l="l" t="t" r="r" b="b"/>
            <a:pathLst>
              <a:path w="4898390" h="913129">
                <a:moveTo>
                  <a:pt x="85556" y="21310"/>
                </a:moveTo>
                <a:lnTo>
                  <a:pt x="3637272" y="912874"/>
                </a:lnTo>
                <a:lnTo>
                  <a:pt x="4898144" y="912874"/>
                </a:lnTo>
                <a:lnTo>
                  <a:pt x="85556" y="21310"/>
                </a:lnTo>
                <a:close/>
              </a:path>
              <a:path w="4898390" h="913129">
                <a:moveTo>
                  <a:pt x="660" y="0"/>
                </a:moveTo>
                <a:lnTo>
                  <a:pt x="0" y="5460"/>
                </a:lnTo>
                <a:lnTo>
                  <a:pt x="85556" y="21310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86155" y="5939027"/>
            <a:ext cx="3654425" cy="919480"/>
          </a:xfrm>
          <a:custGeom>
            <a:avLst/>
            <a:gdLst/>
            <a:ahLst/>
            <a:cxnLst/>
            <a:rect l="l" t="t" r="r" b="b"/>
            <a:pathLst>
              <a:path w="3654425" h="919479">
                <a:moveTo>
                  <a:pt x="0" y="0"/>
                </a:moveTo>
                <a:lnTo>
                  <a:pt x="7924" y="6350"/>
                </a:lnTo>
                <a:lnTo>
                  <a:pt x="2870480" y="918970"/>
                </a:lnTo>
                <a:lnTo>
                  <a:pt x="3653984" y="9189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789678"/>
            <a:ext cx="3396234" cy="10660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784670"/>
            <a:ext cx="3370852" cy="107332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1700" y="1785295"/>
            <a:ext cx="6680834" cy="459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27626" y="2382773"/>
            <a:ext cx="4051300" cy="1397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ubtítulo"/>
          <p:cNvSpPr>
            <a:spLocks noGrp="1"/>
          </p:cNvSpPr>
          <p:nvPr>
            <p:ph type="subTitle" idx="4"/>
          </p:nvPr>
        </p:nvSpPr>
        <p:spPr>
          <a:xfrm>
            <a:off x="457200" y="2743200"/>
            <a:ext cx="7848600" cy="2754600"/>
          </a:xfrm>
        </p:spPr>
        <p:txBody>
          <a:bodyPr/>
          <a:lstStyle/>
          <a:p>
            <a:endParaRPr lang="es-AR" dirty="0">
              <a:solidFill>
                <a:schemeClr val="tx1"/>
              </a:solidFill>
            </a:endParaRPr>
          </a:p>
          <a:p>
            <a:pPr algn="just"/>
            <a:r>
              <a:rPr lang="es-MX" dirty="0">
                <a:solidFill>
                  <a:schemeClr val="tx1"/>
                </a:solidFill>
              </a:rPr>
              <a:t> </a:t>
            </a:r>
            <a:r>
              <a:rPr lang="es-MX" sz="2800" b="1" dirty="0">
                <a:solidFill>
                  <a:schemeClr val="tx1"/>
                </a:solidFill>
              </a:rPr>
              <a:t>Análisis de los procesos de evaluación de riesgos y del sistema de control interno en las Universidades </a:t>
            </a:r>
            <a:r>
              <a:rPr lang="es-MX" sz="2800" b="1" dirty="0" smtClean="0">
                <a:solidFill>
                  <a:schemeClr val="tx1"/>
                </a:solidFill>
              </a:rPr>
              <a:t>Nacionales</a:t>
            </a:r>
            <a:r>
              <a:rPr lang="es-MX" sz="24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es-MX" sz="2400" b="1" dirty="0">
              <a:solidFill>
                <a:schemeClr val="tx1"/>
              </a:solidFill>
            </a:endParaRPr>
          </a:p>
          <a:p>
            <a:pPr algn="just"/>
            <a:endParaRPr lang="es-MX" sz="2400" b="1" dirty="0" smtClean="0">
              <a:solidFill>
                <a:schemeClr val="tx1"/>
              </a:solidFill>
            </a:endParaRPr>
          </a:p>
          <a:p>
            <a:pPr algn="r"/>
            <a:endParaRPr lang="es-MX" sz="1600" b="1" dirty="0">
              <a:solidFill>
                <a:schemeClr val="tx1"/>
              </a:solidFill>
            </a:endParaRPr>
          </a:p>
          <a:p>
            <a:pPr algn="r"/>
            <a:endParaRPr lang="es-MX" sz="1600" b="1" dirty="0" smtClean="0">
              <a:solidFill>
                <a:schemeClr val="tx1"/>
              </a:solidFill>
            </a:endParaRPr>
          </a:p>
        </p:txBody>
      </p:sp>
      <p:pic>
        <p:nvPicPr>
          <p:cNvPr id="6" name="Imag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7285" y="228600"/>
            <a:ext cx="7016115" cy="146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85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685800" y="2932367"/>
            <a:ext cx="7772400" cy="247783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2700" b="0" i="0">
                <a:solidFill>
                  <a:schemeClr val="tx1"/>
                </a:solidFill>
                <a:latin typeface="Lucida Sans Unicode"/>
                <a:ea typeface="+mj-ea"/>
                <a:cs typeface="Lucida Sans Unicode"/>
              </a:defRPr>
            </a:lvl1pPr>
          </a:lstStyle>
          <a:p>
            <a:pPr algn="r"/>
            <a:endParaRPr lang="es-AR" sz="3200" kern="0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es-AR" sz="3200" kern="0" dirty="0"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s-AR" sz="2400" kern="0" dirty="0" smtClean="0">
                <a:latin typeface="Calibri" pitchFamily="34" charset="0"/>
                <a:cs typeface="Calibri" pitchFamily="34" charset="0"/>
              </a:rPr>
              <a:t>Exposición – taller</a:t>
            </a:r>
            <a:r>
              <a:rPr lang="es-AR" kern="0" dirty="0" smtClean="0"/>
              <a:t/>
            </a:r>
            <a:br>
              <a:rPr lang="es-AR" kern="0" dirty="0" smtClean="0"/>
            </a:br>
            <a:r>
              <a:rPr lang="es-AR" sz="3200" b="1" kern="0" dirty="0" smtClean="0"/>
              <a:t>En base a riesgos…</a:t>
            </a:r>
            <a:br>
              <a:rPr lang="es-AR" sz="3200" b="1" kern="0" dirty="0" smtClean="0"/>
            </a:br>
            <a:r>
              <a:rPr lang="es-AR" sz="1200" kern="0" dirty="0" smtClean="0"/>
              <a:t>MIPP 2010</a:t>
            </a:r>
            <a:endParaRPr lang="es-AR" sz="1200" kern="0" dirty="0"/>
          </a:p>
        </p:txBody>
      </p:sp>
      <p:pic>
        <p:nvPicPr>
          <p:cNvPr id="5" name="Picture 4" descr="Logo de la UNS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15" y="548680"/>
            <a:ext cx="2343777" cy="6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90132" y="548640"/>
            <a:ext cx="2286000" cy="752855"/>
          </a:xfrm>
          <a:prstGeom prst="rect">
            <a:avLst/>
          </a:prstGeom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356015" y="1484784"/>
            <a:ext cx="8320441" cy="1199704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1500" b="0" i="0">
                <a:solidFill>
                  <a:schemeClr val="bg1"/>
                </a:solidFill>
                <a:latin typeface="Arial MT"/>
                <a:ea typeface="+mn-ea"/>
                <a:cs typeface="Arial MT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kern="0" smtClean="0"/>
              <a:t> </a:t>
            </a:r>
            <a:r>
              <a:rPr lang="es-AR" sz="2400" b="1" kern="0" smtClean="0">
                <a:latin typeface="Calibri" pitchFamily="34" charset="0"/>
                <a:cs typeface="Calibri" pitchFamily="34" charset="0"/>
              </a:rPr>
              <a:t>V Jornadas de Auditores Internos de Universidades Nacionales</a:t>
            </a:r>
            <a:r>
              <a:rPr lang="es-AR" sz="2800" b="1" kern="0" smtClean="0"/>
              <a:t>.</a:t>
            </a:r>
            <a:endParaRPr lang="es-AR" sz="2800" b="1" kern="0" dirty="0"/>
          </a:p>
        </p:txBody>
      </p:sp>
      <p:sp>
        <p:nvSpPr>
          <p:cNvPr id="8" name="Rectángulo 7"/>
          <p:cNvSpPr/>
          <p:nvPr/>
        </p:nvSpPr>
        <p:spPr>
          <a:xfrm>
            <a:off x="914400" y="1989892"/>
            <a:ext cx="7391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>
                <a:latin typeface="Calibri" pitchFamily="34" charset="0"/>
                <a:cs typeface="Calibri" pitchFamily="34" charset="0"/>
              </a:rPr>
              <a:t>V Jornadas de Auditores Internos de Universidades Nacionales</a:t>
            </a:r>
            <a:r>
              <a:rPr lang="es-AR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27294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369921"/>
            <a:ext cx="7910195" cy="4462145"/>
          </a:xfrm>
          <a:prstGeom prst="rect">
            <a:avLst/>
          </a:prstGeom>
        </p:spPr>
        <p:txBody>
          <a:bodyPr vert="horz" wrap="square" lIns="0" tIns="23431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845"/>
              </a:spcBef>
              <a:buClr>
                <a:srgbClr val="2CA1BE"/>
              </a:buClr>
              <a:buSzPct val="67857"/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Lucida Sans Unicode"/>
                <a:cs typeface="Lucida Sans Unicode"/>
              </a:rPr>
              <a:t>Repensar</a:t>
            </a:r>
            <a:r>
              <a:rPr sz="2800" spc="2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el</a:t>
            </a:r>
            <a:r>
              <a:rPr sz="2800" spc="1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concepto</a:t>
            </a:r>
            <a:r>
              <a:rPr sz="2800" spc="3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de</a:t>
            </a:r>
            <a:r>
              <a:rPr sz="2800" spc="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«RIESGO»</a:t>
            </a:r>
            <a:endParaRPr sz="2800" dirty="0">
              <a:latin typeface="Lucida Sans Unicode"/>
              <a:cs typeface="Lucida Sans Unicode"/>
            </a:endParaRPr>
          </a:p>
          <a:p>
            <a:pPr marL="527685" marR="1157605" indent="-515620">
              <a:lnSpc>
                <a:spcPct val="140000"/>
              </a:lnSpc>
              <a:spcBef>
                <a:spcPts val="400"/>
              </a:spcBef>
              <a:buClr>
                <a:srgbClr val="2CA1BE"/>
              </a:buClr>
              <a:buSzPct val="67857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Analizar</a:t>
            </a:r>
            <a:r>
              <a:rPr sz="2800" spc="1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evaluación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de </a:t>
            </a:r>
            <a:r>
              <a:rPr sz="2800" spc="-10" dirty="0">
                <a:latin typeface="Lucida Sans Unicode"/>
                <a:cs typeface="Lucida Sans Unicode"/>
              </a:rPr>
              <a:t>Riesgos…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de </a:t>
            </a:r>
            <a:r>
              <a:rPr sz="2800" spc="-87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Auditoria.</a:t>
            </a:r>
            <a:endParaRPr sz="2800" dirty="0">
              <a:latin typeface="Lucida Sans Unicode"/>
              <a:cs typeface="Lucida Sans Unicode"/>
            </a:endParaRPr>
          </a:p>
          <a:p>
            <a:pPr marL="527685" marR="5080" indent="-515620">
              <a:lnSpc>
                <a:spcPct val="140000"/>
              </a:lnSpc>
              <a:spcBef>
                <a:spcPts val="409"/>
              </a:spcBef>
              <a:buClr>
                <a:srgbClr val="2CA1BE"/>
              </a:buClr>
              <a:buSzPct val="67857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Analizar</a:t>
            </a:r>
            <a:r>
              <a:rPr sz="2800" spc="1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evaluación</a:t>
            </a:r>
            <a:r>
              <a:rPr sz="2800" spc="3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del</a:t>
            </a:r>
            <a:r>
              <a:rPr sz="2800" spc="1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Sistema</a:t>
            </a:r>
            <a:r>
              <a:rPr sz="2800" spc="3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de</a:t>
            </a:r>
            <a:r>
              <a:rPr sz="280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Control </a:t>
            </a:r>
            <a:r>
              <a:rPr sz="2800" spc="-869" dirty="0">
                <a:latin typeface="Lucida Sans Unicode"/>
                <a:cs typeface="Lucida Sans Unicode"/>
              </a:rPr>
              <a:t> </a:t>
            </a:r>
            <a:r>
              <a:rPr sz="2800" spc="-10" dirty="0" err="1">
                <a:latin typeface="Lucida Sans Unicode"/>
                <a:cs typeface="Lucida Sans Unicode"/>
              </a:rPr>
              <a:t>Interno</a:t>
            </a:r>
            <a:r>
              <a:rPr sz="2800" spc="-10" dirty="0" smtClean="0">
                <a:latin typeface="Lucida Sans Unicode"/>
                <a:cs typeface="Lucida Sans Unicode"/>
              </a:rPr>
              <a:t>.</a:t>
            </a:r>
            <a:r>
              <a:rPr lang="es-AR" sz="2800" spc="-10" dirty="0" smtClean="0">
                <a:latin typeface="Lucida Sans Unicode"/>
                <a:cs typeface="Lucida Sans Unicode"/>
              </a:rPr>
              <a:t>  Propuesta ICI. </a:t>
            </a:r>
            <a:endParaRPr sz="2800" dirty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1739"/>
              </a:spcBef>
              <a:buClr>
                <a:srgbClr val="2CA1BE"/>
              </a:buClr>
              <a:buSzPct val="67857"/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Lucida Sans Unicode"/>
                <a:cs typeface="Lucida Sans Unicode"/>
              </a:rPr>
              <a:t>Respuesta</a:t>
            </a:r>
            <a:r>
              <a:rPr sz="2800" spc="1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de</a:t>
            </a:r>
            <a:r>
              <a:rPr sz="280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las</a:t>
            </a:r>
            <a:r>
              <a:rPr sz="2800" spc="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UAI </a:t>
            </a:r>
            <a:r>
              <a:rPr sz="2800" dirty="0">
                <a:latin typeface="Lucida Sans Unicode"/>
                <a:cs typeface="Lucida Sans Unicode"/>
              </a:rPr>
              <a:t>al </a:t>
            </a:r>
            <a:r>
              <a:rPr sz="2800" spc="-10" dirty="0">
                <a:latin typeface="Lucida Sans Unicode"/>
                <a:cs typeface="Lucida Sans Unicode"/>
              </a:rPr>
              <a:t>riesgo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evaluado.</a:t>
            </a:r>
            <a:endParaRPr sz="2800" dirty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1739"/>
              </a:spcBef>
              <a:buClr>
                <a:srgbClr val="2CA1BE"/>
              </a:buClr>
              <a:buSzPct val="67857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Que</a:t>
            </a:r>
            <a:r>
              <a:rPr sz="2800" spc="-1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mas</a:t>
            </a:r>
            <a:r>
              <a:rPr sz="2800" spc="-2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nos</a:t>
            </a:r>
            <a:r>
              <a:rPr sz="2800" spc="-1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queda…..</a:t>
            </a:r>
            <a:endParaRPr sz="2800" dirty="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51" y="597310"/>
            <a:ext cx="2879623" cy="508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62000" y="1113472"/>
            <a:ext cx="792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“El control interno ha sido pensado esencialmente para limitar los riesgos que afectan a las actividades de las organizaciones (Norma NIA 2310).” </a:t>
            </a:r>
            <a:endParaRPr lang="es-MX" sz="2800" b="1" i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28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MX" sz="2800" dirty="0">
                <a:solidFill>
                  <a:srgbClr val="000000"/>
                </a:solidFill>
                <a:latin typeface="Calibri" panose="020F0502020204030204" pitchFamily="34" charset="0"/>
              </a:rPr>
              <a:t>Esta transversalidad de concepto de Riesgo en la gestión y control de entes u organismos tanto públicos como privados, justifica el interés que desarrolla el presente trabajo. 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391124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27734"/>
            <a:ext cx="717930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2100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Etimología:</a:t>
            </a:r>
            <a:r>
              <a:rPr sz="2100" spc="-1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según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el </a:t>
            </a:r>
            <a:r>
              <a:rPr sz="2100" dirty="0">
                <a:latin typeface="Lucida Sans Unicode"/>
                <a:cs typeface="Lucida Sans Unicode"/>
              </a:rPr>
              <a:t>DRAE</a:t>
            </a:r>
            <a:r>
              <a:rPr sz="2100" spc="-5" dirty="0">
                <a:latin typeface="Lucida Sans Unicode"/>
                <a:cs typeface="Lucida Sans Unicode"/>
              </a:rPr>
              <a:t> la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palabra riesgo</a:t>
            </a:r>
            <a:r>
              <a:rPr sz="2100" spc="2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viene del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1669342"/>
            <a:ext cx="5830570" cy="363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dirty="0"/>
              <a:t>termino árabe</a:t>
            </a:r>
            <a:r>
              <a:rPr sz="2100" spc="-15" dirty="0"/>
              <a:t> </a:t>
            </a:r>
            <a:r>
              <a:rPr sz="2200" b="1" i="1" spc="-45" dirty="0">
                <a:solidFill>
                  <a:srgbClr val="FF0000"/>
                </a:solidFill>
                <a:latin typeface="Trebuchet MS"/>
                <a:cs typeface="Trebuchet MS"/>
              </a:rPr>
              <a:t>rizq</a:t>
            </a:r>
            <a:r>
              <a:rPr sz="2200" b="1" i="1" spc="-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100" spc="-5" dirty="0"/>
              <a:t>(lo</a:t>
            </a:r>
            <a:r>
              <a:rPr sz="2100" spc="-45" dirty="0"/>
              <a:t> </a:t>
            </a:r>
            <a:r>
              <a:rPr sz="2100" spc="-5" dirty="0"/>
              <a:t>que</a:t>
            </a:r>
            <a:r>
              <a:rPr sz="2100" spc="-15" dirty="0"/>
              <a:t> </a:t>
            </a:r>
            <a:r>
              <a:rPr sz="2100" spc="-5" dirty="0"/>
              <a:t>depara</a:t>
            </a:r>
            <a:r>
              <a:rPr sz="2100" spc="15" dirty="0"/>
              <a:t> </a:t>
            </a:r>
            <a:r>
              <a:rPr sz="2100" spc="-5" dirty="0"/>
              <a:t>el</a:t>
            </a:r>
            <a:r>
              <a:rPr sz="2100" spc="-10" dirty="0"/>
              <a:t> </a:t>
            </a:r>
            <a:r>
              <a:rPr sz="2100" spc="-5" dirty="0"/>
              <a:t>destino)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298319"/>
            <a:ext cx="7837170" cy="2833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indent="-256540">
              <a:lnSpc>
                <a:spcPts val="2465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377825" algn="l"/>
                <a:tab pos="378460" algn="l"/>
              </a:tabLst>
            </a:pPr>
            <a:r>
              <a:rPr lang="es-MX" sz="2100" spc="-5" dirty="0" smtClean="0">
                <a:latin typeface="Lucida Sans Unicode"/>
                <a:cs typeface="Lucida Sans Unicode"/>
              </a:rPr>
              <a:t>El ser humano es el único Ser que tiene la percepción del tiempo …. Pasado-presente-futuro.</a:t>
            </a:r>
          </a:p>
          <a:p>
            <a:pPr marL="378460" indent="-256540">
              <a:lnSpc>
                <a:spcPts val="2465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377825" algn="l"/>
                <a:tab pos="378460" algn="l"/>
              </a:tabLst>
            </a:pPr>
            <a:endParaRPr sz="2100" dirty="0">
              <a:latin typeface="Lucida Sans Unicode"/>
              <a:cs typeface="Lucida Sans Unicode"/>
            </a:endParaRPr>
          </a:p>
          <a:p>
            <a:pPr marL="377825" marR="744855" indent="-256540">
              <a:lnSpc>
                <a:spcPts val="2020"/>
              </a:lnSpc>
              <a:spcBef>
                <a:spcPts val="430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377825" algn="l"/>
                <a:tab pos="378460" algn="l"/>
              </a:tabLst>
            </a:pPr>
            <a:r>
              <a:rPr sz="2100" dirty="0">
                <a:latin typeface="Lucida Sans Unicode"/>
                <a:cs typeface="Lucida Sans Unicode"/>
              </a:rPr>
              <a:t>Por </a:t>
            </a:r>
            <a:r>
              <a:rPr sz="2100" spc="-5" dirty="0">
                <a:latin typeface="Lucida Sans Unicode"/>
                <a:cs typeface="Lucida Sans Unicode"/>
              </a:rPr>
              <a:t>ello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decimos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que</a:t>
            </a:r>
            <a:r>
              <a:rPr sz="2100" spc="-5" dirty="0">
                <a:latin typeface="Lucida Sans Unicode"/>
                <a:cs typeface="Lucida Sans Unicode"/>
              </a:rPr>
              <a:t> es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una</a:t>
            </a:r>
            <a:r>
              <a:rPr sz="2100" spc="-1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noción</a:t>
            </a:r>
            <a:r>
              <a:rPr sz="2100" spc="-1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compleja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</a:t>
            </a:r>
            <a:r>
              <a:rPr sz="2100" dirty="0">
                <a:latin typeface="Lucida Sans Unicode"/>
                <a:cs typeface="Lucida Sans Unicode"/>
              </a:rPr>
              <a:t> las </a:t>
            </a:r>
            <a:r>
              <a:rPr sz="2100" spc="-650" dirty="0">
                <a:latin typeface="Lucida Sans Unicode"/>
                <a:cs typeface="Lucida Sans Unicode"/>
              </a:rPr>
              <a:t> </a:t>
            </a:r>
            <a:r>
              <a:rPr sz="2100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acciones</a:t>
            </a:r>
            <a:r>
              <a:rPr sz="21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100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humanas</a:t>
            </a:r>
            <a:r>
              <a:rPr sz="2100" spc="-5" dirty="0">
                <a:latin typeface="Lucida Sans Unicode"/>
                <a:cs typeface="Lucida Sans Unicode"/>
              </a:rPr>
              <a:t>…..</a:t>
            </a:r>
            <a:endParaRPr sz="21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80000"/>
              </a:lnSpc>
              <a:spcBef>
                <a:spcPts val="2650"/>
              </a:spcBef>
            </a:pPr>
            <a:r>
              <a:rPr sz="1900" spc="-5" dirty="0">
                <a:latin typeface="Lucida Sans Unicode"/>
                <a:cs typeface="Lucida Sans Unicode"/>
              </a:rPr>
              <a:t>«En </a:t>
            </a:r>
            <a:r>
              <a:rPr sz="1900" spc="-10" dirty="0">
                <a:latin typeface="Lucida Sans Unicode"/>
                <a:cs typeface="Lucida Sans Unicode"/>
              </a:rPr>
              <a:t>este contexto, planear </a:t>
            </a:r>
            <a:r>
              <a:rPr sz="1900" spc="-5" dirty="0">
                <a:latin typeface="Lucida Sans Unicode"/>
                <a:cs typeface="Lucida Sans Unicode"/>
              </a:rPr>
              <a:t>y </a:t>
            </a:r>
            <a:r>
              <a:rPr sz="1900" u="sng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escenificar</a:t>
            </a:r>
            <a:r>
              <a:rPr sz="1900" spc="-10" dirty="0">
                <a:latin typeface="Lucida Sans Unicode"/>
                <a:cs typeface="Lucida Sans Unicode"/>
              </a:rPr>
              <a:t> </a:t>
            </a:r>
            <a:r>
              <a:rPr sz="1900" spc="-5" dirty="0">
                <a:latin typeface="Lucida Sans Unicode"/>
                <a:cs typeface="Lucida Sans Unicode"/>
              </a:rPr>
              <a:t>el futuro se ha </a:t>
            </a:r>
            <a:r>
              <a:rPr sz="1900" spc="-10" dirty="0">
                <a:latin typeface="Lucida Sans Unicode"/>
                <a:cs typeface="Lucida Sans Unicode"/>
              </a:rPr>
              <a:t>convertido </a:t>
            </a:r>
            <a:r>
              <a:rPr sz="1900" spc="-5" dirty="0">
                <a:latin typeface="Lucida Sans Unicode"/>
                <a:cs typeface="Lucida Sans Unicode"/>
              </a:rPr>
              <a:t> en el </a:t>
            </a:r>
            <a:r>
              <a:rPr sz="1900" spc="-10" dirty="0">
                <a:latin typeface="Lucida Sans Unicode"/>
                <a:cs typeface="Lucida Sans Unicode"/>
              </a:rPr>
              <a:t>principal imperativo </a:t>
            </a:r>
            <a:r>
              <a:rPr sz="1900" spc="-5" dirty="0">
                <a:latin typeface="Lucida Sans Unicode"/>
                <a:cs typeface="Lucida Sans Unicode"/>
              </a:rPr>
              <a:t>de </a:t>
            </a:r>
            <a:r>
              <a:rPr sz="1900" spc="-10" dirty="0">
                <a:latin typeface="Lucida Sans Unicode"/>
                <a:cs typeface="Lucida Sans Unicode"/>
              </a:rPr>
              <a:t>las personas, </a:t>
            </a:r>
            <a:r>
              <a:rPr sz="1900" spc="-5" dirty="0">
                <a:latin typeface="Lucida Sans Unicode"/>
                <a:cs typeface="Lucida Sans Unicode"/>
              </a:rPr>
              <a:t>de </a:t>
            </a:r>
            <a:r>
              <a:rPr sz="1900" spc="-10" dirty="0">
                <a:latin typeface="Lucida Sans Unicode"/>
                <a:cs typeface="Lucida Sans Unicode"/>
              </a:rPr>
              <a:t>las organizaciones </a:t>
            </a:r>
            <a:r>
              <a:rPr sz="1900" spc="-5" dirty="0">
                <a:latin typeface="Lucida Sans Unicode"/>
                <a:cs typeface="Lucida Sans Unicode"/>
              </a:rPr>
              <a:t>y </a:t>
            </a:r>
            <a:r>
              <a:rPr sz="1900" dirty="0">
                <a:latin typeface="Lucida Sans Unicode"/>
                <a:cs typeface="Lucida Sans Unicode"/>
              </a:rPr>
              <a:t> </a:t>
            </a:r>
            <a:r>
              <a:rPr sz="1900" spc="-5" dirty="0">
                <a:latin typeface="Lucida Sans Unicode"/>
                <a:cs typeface="Lucida Sans Unicode"/>
              </a:rPr>
              <a:t>sociedades modernas, </a:t>
            </a:r>
            <a:r>
              <a:rPr sz="1900" spc="-10" dirty="0">
                <a:latin typeface="Lucida Sans Unicode"/>
                <a:cs typeface="Lucida Sans Unicode"/>
              </a:rPr>
              <a:t>exploran </a:t>
            </a:r>
            <a:r>
              <a:rPr sz="1900" spc="-5" dirty="0">
                <a:latin typeface="Lucida Sans Unicode"/>
                <a:cs typeface="Lucida Sans Unicode"/>
              </a:rPr>
              <a:t>esos </a:t>
            </a:r>
            <a:r>
              <a:rPr sz="1900" spc="-5" dirty="0" err="1">
                <a:latin typeface="Lucida Sans Unicode"/>
                <a:cs typeface="Lucida Sans Unicode"/>
              </a:rPr>
              <a:t>futuros</a:t>
            </a:r>
            <a:r>
              <a:rPr sz="1900" spc="-5" dirty="0">
                <a:latin typeface="Lucida Sans Unicode"/>
                <a:cs typeface="Lucida Sans Unicode"/>
              </a:rPr>
              <a:t> </a:t>
            </a:r>
            <a:r>
              <a:rPr lang="es-AR" sz="1900" spc="-5" dirty="0" smtClean="0">
                <a:latin typeface="Lucida Sans Unicode"/>
                <a:cs typeface="Lucida Sans Unicode"/>
              </a:rPr>
              <a:t>deseables posibles y </a:t>
            </a:r>
            <a:r>
              <a:rPr sz="1900" spc="-10" dirty="0" err="1" smtClean="0">
                <a:latin typeface="Lucida Sans Unicode"/>
                <a:cs typeface="Lucida Sans Unicode"/>
              </a:rPr>
              <a:t>probables</a:t>
            </a:r>
            <a:r>
              <a:rPr sz="1900" spc="-10" dirty="0">
                <a:latin typeface="Lucida Sans Unicode"/>
                <a:cs typeface="Lucida Sans Unicode"/>
              </a:rPr>
              <a:t>, </a:t>
            </a:r>
            <a:r>
              <a:rPr sz="1900" spc="-10" dirty="0" smtClean="0">
                <a:latin typeface="Lucida Sans Unicode"/>
                <a:cs typeface="Lucida Sans Unicode"/>
              </a:rPr>
              <a:t>para</a:t>
            </a:r>
            <a:r>
              <a:rPr sz="1900" spc="25" dirty="0" smtClean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tratar</a:t>
            </a:r>
            <a:r>
              <a:rPr sz="1900" spc="15" dirty="0">
                <a:latin typeface="Lucida Sans Unicode"/>
                <a:cs typeface="Lucida Sans Unicode"/>
              </a:rPr>
              <a:t> </a:t>
            </a:r>
            <a:r>
              <a:rPr sz="1900" spc="-5" dirty="0">
                <a:latin typeface="Lucida Sans Unicode"/>
                <a:cs typeface="Lucida Sans Unicode"/>
              </a:rPr>
              <a:t>de</a:t>
            </a:r>
            <a:r>
              <a:rPr sz="1900" spc="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evitar</a:t>
            </a:r>
            <a:r>
              <a:rPr sz="1900" spc="2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los</a:t>
            </a:r>
            <a:r>
              <a:rPr sz="1900" spc="1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indeseables</a:t>
            </a:r>
            <a:r>
              <a:rPr sz="1900" spc="40" dirty="0">
                <a:latin typeface="Lucida Sans Unicode"/>
                <a:cs typeface="Lucida Sans Unicode"/>
              </a:rPr>
              <a:t> </a:t>
            </a:r>
            <a:r>
              <a:rPr sz="1900" spc="-5" dirty="0">
                <a:latin typeface="Lucida Sans Unicode"/>
                <a:cs typeface="Lucida Sans Unicode"/>
              </a:rPr>
              <a:t>o catastróficos.»</a:t>
            </a:r>
            <a:endParaRPr sz="1900" dirty="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51" y="597324"/>
            <a:ext cx="2126774" cy="514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829"/>
            <a:ext cx="7629525" cy="470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4510" lvl="1" indent="-229235">
              <a:lnSpc>
                <a:spcPts val="2625"/>
              </a:lnSpc>
              <a:spcBef>
                <a:spcPts val="2780"/>
              </a:spcBef>
              <a:buClr>
                <a:srgbClr val="2CA1BE"/>
              </a:buClr>
              <a:buFont typeface="Verdana"/>
              <a:buChar char="◦"/>
              <a:tabLst>
                <a:tab pos="525145" algn="l"/>
              </a:tabLst>
            </a:pPr>
            <a:r>
              <a:rPr lang="es-MX" sz="2300" spc="-5" dirty="0">
                <a:latin typeface="Lucida Sans Unicode"/>
                <a:cs typeface="Lucida Sans Unicode"/>
              </a:rPr>
              <a:t>RIESGO</a:t>
            </a:r>
            <a:r>
              <a:rPr lang="es-MX" sz="2300" spc="-15" dirty="0">
                <a:latin typeface="Lucida Sans Unicode"/>
                <a:cs typeface="Lucida Sans Unicode"/>
              </a:rPr>
              <a:t> </a:t>
            </a:r>
            <a:r>
              <a:rPr lang="es-MX" sz="2300" dirty="0">
                <a:latin typeface="Lucida Sans Unicode"/>
                <a:cs typeface="Lucida Sans Unicode"/>
              </a:rPr>
              <a:t>ES</a:t>
            </a:r>
            <a:r>
              <a:rPr lang="es-MX" sz="2300" spc="-10" dirty="0">
                <a:latin typeface="Lucida Sans Unicode"/>
                <a:cs typeface="Lucida Sans Unicode"/>
              </a:rPr>
              <a:t> </a:t>
            </a:r>
            <a:r>
              <a:rPr lang="es-MX" sz="2300" spc="-5" dirty="0">
                <a:latin typeface="Lucida Sans Unicode"/>
                <a:cs typeface="Lucida Sans Unicode"/>
              </a:rPr>
              <a:t>POSIBILIDAD</a:t>
            </a:r>
            <a:r>
              <a:rPr lang="es-MX" sz="2300" spc="15" dirty="0">
                <a:latin typeface="Lucida Sans Unicode"/>
                <a:cs typeface="Lucida Sans Unicode"/>
              </a:rPr>
              <a:t> </a:t>
            </a:r>
            <a:r>
              <a:rPr lang="es-MX" sz="2300" dirty="0" smtClean="0">
                <a:latin typeface="Lucida Sans Unicode"/>
                <a:cs typeface="Lucida Sans Unicode"/>
              </a:rPr>
              <a:t>QUE SUCEDA</a:t>
            </a:r>
            <a:r>
              <a:rPr lang="es-MX" sz="2300" spc="-50" dirty="0" smtClean="0">
                <a:latin typeface="Lucida Sans Unicode"/>
                <a:cs typeface="Lucida Sans Unicode"/>
              </a:rPr>
              <a:t> </a:t>
            </a:r>
            <a:r>
              <a:rPr lang="es-MX" sz="2300" dirty="0">
                <a:latin typeface="Lucida Sans Unicode"/>
                <a:cs typeface="Lucida Sans Unicode"/>
              </a:rPr>
              <a:t>ALGO</a:t>
            </a:r>
            <a:r>
              <a:rPr lang="es-MX" sz="2300" spc="-20" dirty="0">
                <a:latin typeface="Lucida Sans Unicode"/>
                <a:cs typeface="Lucida Sans Unicode"/>
              </a:rPr>
              <a:t> </a:t>
            </a:r>
            <a:r>
              <a:rPr lang="es-MX" sz="2300" dirty="0">
                <a:latin typeface="Lucida Sans Unicode"/>
                <a:cs typeface="Lucida Sans Unicode"/>
              </a:rPr>
              <a:t>NO</a:t>
            </a:r>
            <a:r>
              <a:rPr lang="es-MX" sz="2300" spc="-20" dirty="0">
                <a:latin typeface="Lucida Sans Unicode"/>
                <a:cs typeface="Lucida Sans Unicode"/>
              </a:rPr>
              <a:t> </a:t>
            </a:r>
            <a:r>
              <a:rPr lang="es-MX" sz="2300" dirty="0">
                <a:latin typeface="Lucida Sans Unicode"/>
                <a:cs typeface="Lucida Sans Unicode"/>
              </a:rPr>
              <a:t>DESEADO </a:t>
            </a:r>
            <a:endParaRPr lang="es-MX" sz="2300" dirty="0" smtClean="0">
              <a:latin typeface="Lucida Sans Unicode"/>
              <a:cs typeface="Lucida Sans Unicode"/>
            </a:endParaRPr>
          </a:p>
          <a:p>
            <a:pPr marL="524510">
              <a:lnSpc>
                <a:spcPts val="2625"/>
              </a:lnSpc>
            </a:pPr>
            <a:endParaRPr lang="es-MX" sz="2300" spc="-5" dirty="0">
              <a:solidFill>
                <a:srgbClr val="FF0000"/>
              </a:solidFill>
              <a:latin typeface="Lucida Sans Unicode"/>
              <a:cs typeface="Lucida Sans Unicode"/>
            </a:endParaRPr>
          </a:p>
          <a:p>
            <a:pPr marL="524510">
              <a:lnSpc>
                <a:spcPts val="2625"/>
              </a:lnSpc>
            </a:pPr>
            <a:r>
              <a:rPr sz="2700" spc="-5" dirty="0" err="1" smtClean="0">
                <a:latin typeface="Lucida Sans Unicode"/>
                <a:cs typeface="Lucida Sans Unicode"/>
              </a:rPr>
              <a:t>Incertidumbre</a:t>
            </a:r>
            <a:r>
              <a:rPr sz="2700" spc="-5" dirty="0">
                <a:latin typeface="Lucida Sans Unicode"/>
                <a:cs typeface="Lucida Sans Unicode"/>
              </a:rPr>
              <a:t>,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riesgo…..</a:t>
            </a:r>
            <a:endParaRPr sz="2700" dirty="0">
              <a:latin typeface="Lucida Sans Unicode"/>
              <a:cs typeface="Lucida Sans Unicode"/>
            </a:endParaRPr>
          </a:p>
          <a:p>
            <a:pPr marL="524510" marR="602615" lvl="1" indent="-229235">
              <a:lnSpc>
                <a:spcPts val="2480"/>
              </a:lnSpc>
              <a:spcBef>
                <a:spcPts val="380"/>
              </a:spcBef>
              <a:buClr>
                <a:srgbClr val="2CA1BE"/>
              </a:buClr>
              <a:buFont typeface="Verdana"/>
              <a:buChar char="◦"/>
              <a:tabLst>
                <a:tab pos="525145" algn="l"/>
              </a:tabLst>
            </a:pPr>
            <a:r>
              <a:rPr sz="2300" dirty="0">
                <a:latin typeface="Lucida Sans Unicode"/>
                <a:cs typeface="Lucida Sans Unicode"/>
              </a:rPr>
              <a:t>Incertidumbre </a:t>
            </a:r>
            <a:r>
              <a:rPr sz="2300" spc="-5" dirty="0">
                <a:latin typeface="Lucida Sans Unicode"/>
                <a:cs typeface="Lucida Sans Unicode"/>
              </a:rPr>
              <a:t>(falta de certeza) conozco </a:t>
            </a:r>
            <a:r>
              <a:rPr sz="2300" dirty="0" err="1">
                <a:latin typeface="Lucida Sans Unicode"/>
                <a:cs typeface="Lucida Sans Unicode"/>
              </a:rPr>
              <a:t>los</a:t>
            </a:r>
            <a:r>
              <a:rPr sz="2300" dirty="0">
                <a:latin typeface="Lucida Sans Unicode"/>
                <a:cs typeface="Lucida Sans Unicode"/>
              </a:rPr>
              <a:t> </a:t>
            </a:r>
            <a:r>
              <a:rPr sz="2300" spc="5" dirty="0">
                <a:latin typeface="Lucida Sans Unicode"/>
                <a:cs typeface="Lucida Sans Unicode"/>
              </a:rPr>
              <a:t> </a:t>
            </a:r>
            <a:r>
              <a:rPr sz="2300" spc="-5" dirty="0" err="1" smtClean="0">
                <a:latin typeface="Lucida Sans Unicode"/>
                <a:cs typeface="Lucida Sans Unicode"/>
              </a:rPr>
              <a:t>eventos</a:t>
            </a:r>
            <a:r>
              <a:rPr sz="2300" spc="-5" dirty="0" smtClean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futuros…. Conozco o </a:t>
            </a:r>
            <a:r>
              <a:rPr sz="2300" spc="-5" dirty="0">
                <a:latin typeface="Lucida Sans Unicode"/>
                <a:cs typeface="Lucida Sans Unicode"/>
              </a:rPr>
              <a:t>no la </a:t>
            </a:r>
            <a:r>
              <a:rPr sz="2300" spc="-71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magnitud </a:t>
            </a:r>
            <a:r>
              <a:rPr sz="2300" spc="-5" dirty="0">
                <a:latin typeface="Lucida Sans Unicode"/>
                <a:cs typeface="Lucida Sans Unicode"/>
              </a:rPr>
              <a:t>de </a:t>
            </a:r>
            <a:r>
              <a:rPr sz="2300" dirty="0">
                <a:latin typeface="Lucida Sans Unicode"/>
                <a:cs typeface="Lucida Sans Unicode"/>
              </a:rPr>
              <a:t>los </a:t>
            </a:r>
            <a:r>
              <a:rPr sz="2300" spc="-5" dirty="0">
                <a:latin typeface="Lucida Sans Unicode"/>
                <a:cs typeface="Lucida Sans Unicode"/>
              </a:rPr>
              <a:t>impactos… </a:t>
            </a:r>
            <a:r>
              <a:rPr sz="2300" dirty="0">
                <a:latin typeface="Lucida Sans Unicode"/>
                <a:cs typeface="Lucida Sans Unicode"/>
              </a:rPr>
              <a:t>Y NO </a:t>
            </a:r>
            <a:r>
              <a:rPr sz="2300" spc="-5" dirty="0">
                <a:latin typeface="Lucida Sans Unicode"/>
                <a:cs typeface="Lucida Sans Unicode"/>
              </a:rPr>
              <a:t>conozco la </a:t>
            </a:r>
            <a:r>
              <a:rPr sz="230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probabilidad</a:t>
            </a:r>
            <a:r>
              <a:rPr sz="2300" spc="-4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de los</a:t>
            </a:r>
            <a:r>
              <a:rPr sz="2300" spc="-2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eventos.</a:t>
            </a:r>
            <a:endParaRPr sz="2300" dirty="0">
              <a:latin typeface="Lucida Sans Unicode"/>
              <a:cs typeface="Lucida Sans Unicode"/>
            </a:endParaRPr>
          </a:p>
          <a:p>
            <a:pPr marL="524510" marR="5080" lvl="1" indent="-229235">
              <a:lnSpc>
                <a:spcPts val="2480"/>
              </a:lnSpc>
              <a:spcBef>
                <a:spcPts val="320"/>
              </a:spcBef>
              <a:buClr>
                <a:srgbClr val="2CA1BE"/>
              </a:buClr>
              <a:buFont typeface="Verdana"/>
              <a:buChar char="◦"/>
              <a:tabLst>
                <a:tab pos="525145" algn="l"/>
              </a:tabLst>
            </a:pPr>
            <a:r>
              <a:rPr sz="2300" spc="-5" dirty="0">
                <a:latin typeface="Lucida Sans Unicode"/>
                <a:cs typeface="Lucida Sans Unicode"/>
              </a:rPr>
              <a:t>Riesgo conozco </a:t>
            </a:r>
            <a:r>
              <a:rPr sz="2300" dirty="0" err="1">
                <a:latin typeface="Lucida Sans Unicode"/>
                <a:cs typeface="Lucida Sans Unicode"/>
              </a:rPr>
              <a:t>los</a:t>
            </a:r>
            <a:r>
              <a:rPr sz="2300" dirty="0">
                <a:latin typeface="Lucida Sans Unicode"/>
                <a:cs typeface="Lucida Sans Unicode"/>
              </a:rPr>
              <a:t> </a:t>
            </a:r>
            <a:r>
              <a:rPr sz="2300" spc="-5" dirty="0" err="1" smtClean="0">
                <a:latin typeface="Lucida Sans Unicode"/>
                <a:cs typeface="Lucida Sans Unicode"/>
              </a:rPr>
              <a:t>eventos</a:t>
            </a:r>
            <a:r>
              <a:rPr sz="2300" spc="-5" dirty="0" smtClean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futuros…. </a:t>
            </a:r>
            <a:r>
              <a:rPr sz="2300" spc="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Conozco </a:t>
            </a:r>
            <a:r>
              <a:rPr sz="2300" spc="-5" dirty="0">
                <a:latin typeface="Lucida Sans Unicode"/>
                <a:cs typeface="Lucida Sans Unicode"/>
              </a:rPr>
              <a:t>la </a:t>
            </a:r>
            <a:r>
              <a:rPr sz="2300" dirty="0">
                <a:latin typeface="Lucida Sans Unicode"/>
                <a:cs typeface="Lucida Sans Unicode"/>
              </a:rPr>
              <a:t>magnitud </a:t>
            </a:r>
            <a:r>
              <a:rPr sz="2300" spc="-5" dirty="0">
                <a:latin typeface="Lucida Sans Unicode"/>
                <a:cs typeface="Lucida Sans Unicode"/>
              </a:rPr>
              <a:t>de los impactos.. </a:t>
            </a:r>
            <a:r>
              <a:rPr sz="2300" dirty="0">
                <a:latin typeface="Lucida Sans Unicode"/>
                <a:cs typeface="Lucida Sans Unicode"/>
              </a:rPr>
              <a:t>Y </a:t>
            </a:r>
            <a:r>
              <a:rPr sz="23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conozco </a:t>
            </a:r>
            <a:r>
              <a:rPr sz="2300" spc="-71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la</a:t>
            </a:r>
            <a:r>
              <a:rPr sz="230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probabilidad</a:t>
            </a:r>
            <a:r>
              <a:rPr sz="2300" spc="-4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de</a:t>
            </a:r>
            <a:r>
              <a:rPr sz="2300" spc="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ocurrencia</a:t>
            </a:r>
            <a:r>
              <a:rPr sz="2300" spc="-4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de</a:t>
            </a:r>
            <a:r>
              <a:rPr sz="2300" spc="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F0000"/>
                </a:solidFill>
                <a:latin typeface="Lucida Sans Unicode"/>
                <a:cs typeface="Lucida Sans Unicode"/>
              </a:rPr>
              <a:t>los</a:t>
            </a:r>
            <a:r>
              <a:rPr sz="2300" spc="-2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eventos.</a:t>
            </a:r>
            <a:endParaRPr sz="2300" dirty="0">
              <a:latin typeface="Lucida Sans Unicode"/>
              <a:cs typeface="Lucida Sans Unicode"/>
            </a:endParaRPr>
          </a:p>
          <a:p>
            <a:pPr marL="524510" lvl="1" indent="-229235">
              <a:lnSpc>
                <a:spcPts val="2625"/>
              </a:lnSpc>
              <a:spcBef>
                <a:spcPts val="2780"/>
              </a:spcBef>
              <a:buClr>
                <a:srgbClr val="2CA1BE"/>
              </a:buClr>
              <a:buFont typeface="Verdana"/>
              <a:buChar char="◦"/>
              <a:tabLst>
                <a:tab pos="525145" algn="l"/>
              </a:tabLst>
            </a:pPr>
            <a:r>
              <a:rPr sz="2300" i="1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RIESGO</a:t>
            </a:r>
            <a:r>
              <a:rPr sz="2300" i="1" spc="-1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i="1" dirty="0">
                <a:solidFill>
                  <a:srgbClr val="FF0000"/>
                </a:solidFill>
                <a:latin typeface="Lucida Sans Unicode"/>
                <a:cs typeface="Lucida Sans Unicode"/>
              </a:rPr>
              <a:t>ES</a:t>
            </a:r>
            <a:r>
              <a:rPr sz="2300" i="1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i="1" strike="sngStrike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POSIBILIDAD</a:t>
            </a:r>
            <a:r>
              <a:rPr sz="2300" i="1" spc="1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i="1" spc="-5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PROBABILIDAD</a:t>
            </a:r>
            <a:r>
              <a:rPr sz="2300" i="1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i="1" dirty="0">
                <a:solidFill>
                  <a:srgbClr val="FF0000"/>
                </a:solidFill>
                <a:latin typeface="Lucida Sans Unicode"/>
                <a:cs typeface="Lucida Sans Unicode"/>
              </a:rPr>
              <a:t>QUE</a:t>
            </a:r>
            <a:endParaRPr sz="2300" i="1" dirty="0">
              <a:latin typeface="Lucida Sans Unicode"/>
              <a:cs typeface="Lucida Sans Unicode"/>
            </a:endParaRPr>
          </a:p>
          <a:p>
            <a:pPr marL="524510">
              <a:lnSpc>
                <a:spcPts val="2625"/>
              </a:lnSpc>
            </a:pPr>
            <a:r>
              <a:rPr sz="2300" i="1" dirty="0">
                <a:solidFill>
                  <a:srgbClr val="FF0000"/>
                </a:solidFill>
                <a:latin typeface="Lucida Sans Unicode"/>
                <a:cs typeface="Lucida Sans Unicode"/>
              </a:rPr>
              <a:t>SUCEDA</a:t>
            </a:r>
            <a:r>
              <a:rPr sz="2300" i="1" spc="-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i="1" dirty="0">
                <a:solidFill>
                  <a:srgbClr val="FF0000"/>
                </a:solidFill>
                <a:latin typeface="Lucida Sans Unicode"/>
                <a:cs typeface="Lucida Sans Unicode"/>
              </a:rPr>
              <a:t>ALGO</a:t>
            </a:r>
            <a:r>
              <a:rPr sz="2300" i="1" spc="-2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i="1" dirty="0">
                <a:solidFill>
                  <a:srgbClr val="FF0000"/>
                </a:solidFill>
                <a:latin typeface="Lucida Sans Unicode"/>
                <a:cs typeface="Lucida Sans Unicode"/>
              </a:rPr>
              <a:t>NO</a:t>
            </a:r>
            <a:r>
              <a:rPr sz="2300" i="1" spc="-2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300" i="1" dirty="0">
                <a:solidFill>
                  <a:srgbClr val="FF0000"/>
                </a:solidFill>
                <a:latin typeface="Lucida Sans Unicode"/>
                <a:cs typeface="Lucida Sans Unicode"/>
              </a:rPr>
              <a:t>DESEADO</a:t>
            </a:r>
            <a:r>
              <a:rPr sz="2300" dirty="0">
                <a:solidFill>
                  <a:srgbClr val="FF0000"/>
                </a:solidFill>
                <a:latin typeface="Lucida Sans Unicode"/>
                <a:cs typeface="Lucida Sans Unicode"/>
              </a:rPr>
              <a:t>.</a:t>
            </a:r>
            <a:endParaRPr sz="2300" dirty="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56" y="597295"/>
            <a:ext cx="3059452" cy="41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27734"/>
            <a:ext cx="8052434" cy="418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70"/>
              </a:lnSpc>
              <a:spcBef>
                <a:spcPts val="100"/>
              </a:spcBef>
            </a:pPr>
            <a:r>
              <a:rPr sz="2100" dirty="0">
                <a:latin typeface="Lucida Sans Unicode"/>
                <a:cs typeface="Lucida Sans Unicode"/>
              </a:rPr>
              <a:t>Cada </a:t>
            </a:r>
            <a:r>
              <a:rPr sz="2100" spc="-5" dirty="0">
                <a:latin typeface="Lucida Sans Unicode"/>
                <a:cs typeface="Lucida Sans Unicode"/>
              </a:rPr>
              <a:t>individuo,</a:t>
            </a:r>
            <a:r>
              <a:rPr sz="2100" spc="-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dependiendo</a:t>
            </a:r>
            <a:r>
              <a:rPr sz="2100" spc="3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 la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información que tenga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ts val="1964"/>
              </a:lnSpc>
            </a:pPr>
            <a:r>
              <a:rPr sz="2100" spc="-5" dirty="0">
                <a:latin typeface="Lucida Sans Unicode"/>
                <a:cs typeface="Lucida Sans Unicode"/>
              </a:rPr>
              <a:t>sobre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los</a:t>
            </a:r>
            <a:r>
              <a:rPr sz="2100" spc="-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sucesos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inciertos,</a:t>
            </a:r>
            <a:r>
              <a:rPr sz="2100" spc="-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cuantifica</a:t>
            </a:r>
            <a:r>
              <a:rPr sz="2100" spc="-1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su</a:t>
            </a:r>
            <a:r>
              <a:rPr sz="2100" spc="-5" dirty="0">
                <a:latin typeface="Lucida Sans Unicode"/>
                <a:cs typeface="Lucida Sans Unicode"/>
              </a:rPr>
              <a:t> incertidumbre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con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ts val="2340"/>
              </a:lnSpc>
            </a:pPr>
            <a:r>
              <a:rPr sz="2100" dirty="0">
                <a:latin typeface="Lucida Sans Unicode"/>
                <a:cs typeface="Lucida Sans Unicode"/>
              </a:rPr>
              <a:t>una</a:t>
            </a:r>
            <a:r>
              <a:rPr sz="2100" spc="-2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medida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200" i="1" u="heavy" spc="-6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probabilidad</a:t>
            </a:r>
            <a:r>
              <a:rPr sz="2200" i="1" u="heavy" spc="-9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i="1" u="heavy" spc="-8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personal</a:t>
            </a:r>
            <a:r>
              <a:rPr sz="2200" i="1" u="heavy" spc="-9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i="1" u="heavy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o</a:t>
            </a:r>
            <a:r>
              <a:rPr sz="2200" i="1" u="heavy" spc="-12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i="1" u="heavy" spc="-9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subjetiva</a:t>
            </a:r>
            <a:r>
              <a:rPr sz="2100" spc="-95" dirty="0">
                <a:latin typeface="Lucida Sans Unicode"/>
                <a:cs typeface="Lucida Sans Unicode"/>
              </a:rPr>
              <a:t>.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ts val="2330"/>
              </a:lnSpc>
              <a:spcBef>
                <a:spcPts val="2200"/>
              </a:spcBef>
            </a:pPr>
            <a:r>
              <a:rPr sz="2100" spc="-5" dirty="0">
                <a:latin typeface="Lucida Sans Unicode"/>
                <a:cs typeface="Lucida Sans Unicode"/>
              </a:rPr>
              <a:t>La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conclusión</a:t>
            </a:r>
            <a:r>
              <a:rPr sz="2100" spc="-2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que se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sigue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es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que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200" i="1" spc="-90" dirty="0">
                <a:latin typeface="Verdana"/>
                <a:cs typeface="Verdana"/>
              </a:rPr>
              <a:t>todas </a:t>
            </a:r>
            <a:r>
              <a:rPr sz="2200" i="1" spc="-80" dirty="0">
                <a:latin typeface="Verdana"/>
                <a:cs typeface="Verdana"/>
              </a:rPr>
              <a:t>las</a:t>
            </a:r>
            <a:r>
              <a:rPr sz="2200" i="1" spc="-105" dirty="0">
                <a:latin typeface="Verdana"/>
                <a:cs typeface="Verdana"/>
              </a:rPr>
              <a:t> </a:t>
            </a:r>
            <a:r>
              <a:rPr sz="2200" i="1" spc="-70" dirty="0">
                <a:latin typeface="Verdana"/>
                <a:cs typeface="Verdana"/>
              </a:rPr>
              <a:t>probabilidades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ts val="2014"/>
              </a:lnSpc>
            </a:pPr>
            <a:r>
              <a:rPr sz="2200" i="1" spc="-60" dirty="0">
                <a:latin typeface="Verdana"/>
                <a:cs typeface="Verdana"/>
              </a:rPr>
              <a:t>s</a:t>
            </a:r>
            <a:r>
              <a:rPr sz="2200" i="1" spc="-80" dirty="0">
                <a:latin typeface="Verdana"/>
                <a:cs typeface="Verdana"/>
              </a:rPr>
              <a:t>o</a:t>
            </a:r>
            <a:r>
              <a:rPr sz="2200" i="1" spc="-90" dirty="0">
                <a:latin typeface="Verdana"/>
                <a:cs typeface="Verdana"/>
              </a:rPr>
              <a:t>n</a:t>
            </a:r>
            <a:r>
              <a:rPr sz="2200" i="1" spc="-110" dirty="0">
                <a:latin typeface="Verdana"/>
                <a:cs typeface="Verdana"/>
              </a:rPr>
              <a:t> </a:t>
            </a:r>
            <a:r>
              <a:rPr sz="2200" i="1" spc="-80" dirty="0">
                <a:latin typeface="Verdana"/>
                <a:cs typeface="Verdana"/>
              </a:rPr>
              <a:t>sie</a:t>
            </a:r>
            <a:r>
              <a:rPr sz="2200" i="1" spc="-175" dirty="0">
                <a:latin typeface="Verdana"/>
                <a:cs typeface="Verdana"/>
              </a:rPr>
              <a:t>m</a:t>
            </a:r>
            <a:r>
              <a:rPr sz="2200" i="1" spc="-95" dirty="0">
                <a:latin typeface="Verdana"/>
                <a:cs typeface="Verdana"/>
              </a:rPr>
              <a:t>pr</a:t>
            </a:r>
            <a:r>
              <a:rPr sz="2200" i="1" spc="-100" dirty="0">
                <a:latin typeface="Verdana"/>
                <a:cs typeface="Verdana"/>
              </a:rPr>
              <a:t>e</a:t>
            </a:r>
            <a:r>
              <a:rPr sz="2200" i="1" spc="-75" dirty="0">
                <a:latin typeface="Verdana"/>
                <a:cs typeface="Verdana"/>
              </a:rPr>
              <a:t> </a:t>
            </a:r>
            <a:r>
              <a:rPr sz="2200" i="1" spc="-65" dirty="0">
                <a:latin typeface="Verdana"/>
                <a:cs typeface="Verdana"/>
              </a:rPr>
              <a:t>cond</a:t>
            </a:r>
            <a:r>
              <a:rPr sz="2200" i="1" spc="-25" dirty="0">
                <a:latin typeface="Verdana"/>
                <a:cs typeface="Verdana"/>
              </a:rPr>
              <a:t>i</a:t>
            </a:r>
            <a:r>
              <a:rPr sz="2200" i="1" spc="-50" dirty="0">
                <a:latin typeface="Verdana"/>
                <a:cs typeface="Verdana"/>
              </a:rPr>
              <a:t>c</a:t>
            </a:r>
            <a:r>
              <a:rPr sz="2200" i="1" spc="-20" dirty="0">
                <a:latin typeface="Verdana"/>
                <a:cs typeface="Verdana"/>
              </a:rPr>
              <a:t>i</a:t>
            </a:r>
            <a:r>
              <a:rPr sz="2200" i="1" spc="-110" dirty="0">
                <a:latin typeface="Verdana"/>
                <a:cs typeface="Verdana"/>
              </a:rPr>
              <a:t>onad</a:t>
            </a:r>
            <a:r>
              <a:rPr sz="2200" i="1" spc="-100" dirty="0">
                <a:latin typeface="Verdana"/>
                <a:cs typeface="Verdana"/>
              </a:rPr>
              <a:t>a</a:t>
            </a:r>
            <a:r>
              <a:rPr sz="2200" i="1" spc="-80" dirty="0">
                <a:latin typeface="Verdana"/>
                <a:cs typeface="Verdana"/>
              </a:rPr>
              <a:t>s</a:t>
            </a:r>
            <a:r>
              <a:rPr sz="2200" i="1" spc="-120" dirty="0">
                <a:latin typeface="Verdana"/>
                <a:cs typeface="Verdana"/>
              </a:rPr>
              <a:t> </a:t>
            </a:r>
            <a:r>
              <a:rPr sz="2200" i="1" spc="-165" dirty="0">
                <a:latin typeface="Verdana"/>
                <a:cs typeface="Verdana"/>
              </a:rPr>
              <a:t>a</a:t>
            </a:r>
            <a:r>
              <a:rPr sz="2200" i="1" spc="-114" dirty="0">
                <a:latin typeface="Verdana"/>
                <a:cs typeface="Verdana"/>
              </a:rPr>
              <a:t> </a:t>
            </a:r>
            <a:r>
              <a:rPr sz="2200" i="1" spc="-90" dirty="0">
                <a:latin typeface="Verdana"/>
                <a:cs typeface="Verdana"/>
              </a:rPr>
              <a:t>un</a:t>
            </a:r>
            <a:r>
              <a:rPr sz="2200" i="1" spc="-120" dirty="0">
                <a:latin typeface="Verdana"/>
                <a:cs typeface="Verdana"/>
              </a:rPr>
              <a:t> </a:t>
            </a:r>
            <a:r>
              <a:rPr sz="2200" i="1" spc="-50" dirty="0">
                <a:latin typeface="Verdana"/>
                <a:cs typeface="Verdana"/>
              </a:rPr>
              <a:t>c</a:t>
            </a:r>
            <a:r>
              <a:rPr sz="2200" i="1" spc="-20" dirty="0">
                <a:latin typeface="Verdana"/>
                <a:cs typeface="Verdana"/>
              </a:rPr>
              <a:t>i</a:t>
            </a:r>
            <a:r>
              <a:rPr sz="2200" i="1" spc="-90" dirty="0">
                <a:latin typeface="Verdana"/>
                <a:cs typeface="Verdana"/>
              </a:rPr>
              <a:t>ert</a:t>
            </a:r>
            <a:r>
              <a:rPr sz="2200" i="1" spc="-105" dirty="0">
                <a:latin typeface="Verdana"/>
                <a:cs typeface="Verdana"/>
              </a:rPr>
              <a:t>o</a:t>
            </a:r>
            <a:r>
              <a:rPr sz="2200" i="1" spc="-114" dirty="0">
                <a:latin typeface="Verdana"/>
                <a:cs typeface="Verdana"/>
              </a:rPr>
              <a:t> </a:t>
            </a:r>
            <a:r>
              <a:rPr sz="2200" i="1" spc="-125" dirty="0">
                <a:latin typeface="Verdana"/>
                <a:cs typeface="Verdana"/>
              </a:rPr>
              <a:t>e</a:t>
            </a:r>
            <a:r>
              <a:rPr sz="2200" i="1" spc="-114" dirty="0">
                <a:latin typeface="Verdana"/>
                <a:cs typeface="Verdana"/>
              </a:rPr>
              <a:t>s</a:t>
            </a:r>
            <a:r>
              <a:rPr sz="2200" i="1" spc="-85" dirty="0">
                <a:latin typeface="Verdana"/>
                <a:cs typeface="Verdana"/>
              </a:rPr>
              <a:t>tado</a:t>
            </a:r>
            <a:r>
              <a:rPr sz="2200" i="1" spc="-90" dirty="0">
                <a:latin typeface="Verdana"/>
                <a:cs typeface="Verdana"/>
              </a:rPr>
              <a:t> </a:t>
            </a:r>
            <a:r>
              <a:rPr sz="2200" i="1" spc="-100" dirty="0">
                <a:latin typeface="Verdana"/>
                <a:cs typeface="Verdana"/>
              </a:rPr>
              <a:t>de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ts val="2065"/>
              </a:lnSpc>
            </a:pPr>
            <a:r>
              <a:rPr sz="2200" i="1" spc="-65" dirty="0">
                <a:latin typeface="Verdana"/>
                <a:cs typeface="Verdana"/>
              </a:rPr>
              <a:t>información</a:t>
            </a:r>
            <a:r>
              <a:rPr sz="2100" spc="-65" dirty="0">
                <a:latin typeface="Lucida Sans Unicode"/>
                <a:cs typeface="Lucida Sans Unicode"/>
              </a:rPr>
              <a:t>.</a:t>
            </a:r>
            <a:r>
              <a:rPr sz="2100" spc="-10" dirty="0">
                <a:latin typeface="Lucida Sans Unicode"/>
                <a:cs typeface="Lucida Sans Unicode"/>
              </a:rPr>
              <a:t> </a:t>
            </a:r>
            <a:r>
              <a:rPr sz="2100" b="1" spc="125" dirty="0">
                <a:latin typeface="Trebuchet MS"/>
                <a:cs typeface="Trebuchet MS"/>
              </a:rPr>
              <a:t>No</a:t>
            </a:r>
            <a:r>
              <a:rPr sz="2100" b="1" spc="15" dirty="0">
                <a:latin typeface="Trebuchet MS"/>
                <a:cs typeface="Trebuchet MS"/>
              </a:rPr>
              <a:t> </a:t>
            </a:r>
            <a:r>
              <a:rPr sz="2100" b="1" spc="-5" dirty="0">
                <a:latin typeface="Trebuchet MS"/>
                <a:cs typeface="Trebuchet MS"/>
              </a:rPr>
              <a:t>hay,</a:t>
            </a:r>
            <a:r>
              <a:rPr sz="2100" b="1" spc="-15" dirty="0">
                <a:latin typeface="Trebuchet MS"/>
                <a:cs typeface="Trebuchet MS"/>
              </a:rPr>
              <a:t> </a:t>
            </a:r>
            <a:r>
              <a:rPr sz="2100" b="1" spc="55" dirty="0">
                <a:latin typeface="Trebuchet MS"/>
                <a:cs typeface="Trebuchet MS"/>
              </a:rPr>
              <a:t>por</a:t>
            </a:r>
            <a:r>
              <a:rPr sz="2100" b="1" spc="15" dirty="0">
                <a:latin typeface="Trebuchet MS"/>
                <a:cs typeface="Trebuchet MS"/>
              </a:rPr>
              <a:t> </a:t>
            </a:r>
            <a:r>
              <a:rPr sz="2100" b="1" spc="30" dirty="0">
                <a:latin typeface="Trebuchet MS"/>
                <a:cs typeface="Trebuchet MS"/>
              </a:rPr>
              <a:t>consiguiente,</a:t>
            </a:r>
            <a:r>
              <a:rPr sz="2100" b="1" spc="5" dirty="0">
                <a:latin typeface="Trebuchet MS"/>
                <a:cs typeface="Trebuchet MS"/>
              </a:rPr>
              <a:t> </a:t>
            </a:r>
            <a:r>
              <a:rPr sz="2100" b="1" spc="50" dirty="0">
                <a:latin typeface="Trebuchet MS"/>
                <a:cs typeface="Trebuchet MS"/>
              </a:rPr>
              <a:t>probabilidades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ts val="2260"/>
              </a:lnSpc>
            </a:pPr>
            <a:r>
              <a:rPr sz="2100" b="1" spc="55" dirty="0">
                <a:latin typeface="Trebuchet MS"/>
                <a:cs typeface="Trebuchet MS"/>
              </a:rPr>
              <a:t>absolutas.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ts val="2270"/>
              </a:lnSpc>
              <a:spcBef>
                <a:spcPts val="2315"/>
              </a:spcBef>
            </a:pPr>
            <a:r>
              <a:rPr sz="2100" dirty="0">
                <a:latin typeface="Lucida Sans Unicode"/>
                <a:cs typeface="Lucida Sans Unicode"/>
              </a:rPr>
              <a:t>Por</a:t>
            </a:r>
            <a:r>
              <a:rPr sz="2100" spc="-5" dirty="0">
                <a:latin typeface="Lucida Sans Unicode"/>
                <a:cs typeface="Lucida Sans Unicode"/>
              </a:rPr>
              <a:t> otra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parte,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la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forma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en</a:t>
            </a:r>
            <a:r>
              <a:rPr sz="2100" spc="-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que</a:t>
            </a:r>
            <a:r>
              <a:rPr sz="2100" spc="-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medimos</a:t>
            </a:r>
            <a:r>
              <a:rPr sz="2100" spc="3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el </a:t>
            </a:r>
            <a:r>
              <a:rPr sz="2100" spc="-10" dirty="0">
                <a:latin typeface="Lucida Sans Unicode"/>
                <a:cs typeface="Lucida Sans Unicode"/>
              </a:rPr>
              <a:t>otro</a:t>
            </a:r>
            <a:r>
              <a:rPr sz="2100" spc="-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ingrediente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ts val="1964"/>
              </a:lnSpc>
            </a:pPr>
            <a:r>
              <a:rPr sz="2100" spc="-5" dirty="0">
                <a:latin typeface="Lucida Sans Unicode"/>
                <a:cs typeface="Lucida Sans Unicode"/>
              </a:rPr>
              <a:t>esencial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en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los problemas</a:t>
            </a:r>
            <a:r>
              <a:rPr sz="2100" spc="2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toma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decisiones,</a:t>
            </a:r>
            <a:r>
              <a:rPr sz="2100" spc="2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mediante</a:t>
            </a:r>
            <a:r>
              <a:rPr sz="2100" spc="2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la</a:t>
            </a:r>
            <a:endParaRPr sz="2100">
              <a:latin typeface="Lucida Sans Unicode"/>
              <a:cs typeface="Lucida Sans Unicode"/>
            </a:endParaRPr>
          </a:p>
          <a:p>
            <a:pPr marL="12700" marR="790575">
              <a:lnSpc>
                <a:spcPct val="76400"/>
              </a:lnSpc>
              <a:spcBef>
                <a:spcPts val="320"/>
              </a:spcBef>
            </a:pPr>
            <a:r>
              <a:rPr sz="2100" spc="-5" dirty="0">
                <a:latin typeface="Lucida Sans Unicode"/>
                <a:cs typeface="Lucida Sans Unicode"/>
              </a:rPr>
              <a:t>denominada </a:t>
            </a:r>
            <a:r>
              <a:rPr sz="2200" i="1" u="heavy" spc="-6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función </a:t>
            </a:r>
            <a:r>
              <a:rPr sz="2200" i="1" u="heavy" spc="-10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de </a:t>
            </a:r>
            <a:r>
              <a:rPr sz="2200" i="1" u="heavy" spc="-6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utilidad, </a:t>
            </a:r>
            <a:r>
              <a:rPr sz="2200" i="1" u="heavy" spc="-114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es </a:t>
            </a:r>
            <a:r>
              <a:rPr sz="2200" i="1" u="heavy" spc="-10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también </a:t>
            </a:r>
            <a:r>
              <a:rPr sz="2200" i="1" u="heavy" spc="-10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de </a:t>
            </a:r>
            <a:r>
              <a:rPr sz="2200" i="1" u="heavy" spc="-1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carácter </a:t>
            </a:r>
            <a:r>
              <a:rPr sz="2200" i="1" spc="-760" dirty="0">
                <a:latin typeface="Verdana"/>
                <a:cs typeface="Verdana"/>
              </a:rPr>
              <a:t> </a:t>
            </a:r>
            <a:r>
              <a:rPr sz="2200" i="1" u="heavy" spc="-8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subjetivo</a:t>
            </a:r>
            <a:r>
              <a:rPr sz="2100" spc="-85" dirty="0">
                <a:latin typeface="Lucida Sans Unicode"/>
                <a:cs typeface="Lucida Sans Unicode"/>
              </a:rPr>
              <a:t>.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ts val="2140"/>
              </a:lnSpc>
            </a:pPr>
            <a:r>
              <a:rPr sz="2100" spc="-5" dirty="0">
                <a:latin typeface="Lucida Sans Unicode"/>
                <a:cs typeface="Lucida Sans Unicode"/>
              </a:rPr>
              <a:t>Lo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que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es</a:t>
            </a:r>
            <a:r>
              <a:rPr sz="2100" spc="2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evidente</a:t>
            </a:r>
            <a:r>
              <a:rPr sz="2100" spc="2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dado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el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distinto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comportamiento</a:t>
            </a:r>
            <a:r>
              <a:rPr sz="2100" spc="4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que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ts val="2270"/>
              </a:lnSpc>
            </a:pPr>
            <a:r>
              <a:rPr sz="2100" spc="-5" dirty="0">
                <a:latin typeface="Lucida Sans Unicode"/>
                <a:cs typeface="Lucida Sans Unicode"/>
              </a:rPr>
              <a:t>tenemos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las </a:t>
            </a:r>
            <a:r>
              <a:rPr sz="2100" spc="-5" dirty="0">
                <a:latin typeface="Lucida Sans Unicode"/>
                <a:cs typeface="Lucida Sans Unicode"/>
              </a:rPr>
              <a:t>personas</a:t>
            </a:r>
            <a:r>
              <a:rPr sz="2100" spc="1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ante</a:t>
            </a:r>
            <a:r>
              <a:rPr sz="2100" spc="-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situaciones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inciertas idénticas.</a:t>
            </a:r>
            <a:endParaRPr sz="21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020" y="606463"/>
            <a:ext cx="6788665" cy="473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893190"/>
            <a:ext cx="8047990" cy="41916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19685">
              <a:lnSpc>
                <a:spcPct val="95900"/>
              </a:lnSpc>
              <a:spcBef>
                <a:spcPts val="229"/>
              </a:spcBef>
            </a:pPr>
            <a:r>
              <a:rPr sz="2700" dirty="0">
                <a:latin typeface="Lucida Sans Unicode"/>
                <a:cs typeface="Lucida Sans Unicode"/>
              </a:rPr>
              <a:t>“La </a:t>
            </a:r>
            <a:r>
              <a:rPr sz="2700" spc="-10" dirty="0">
                <a:latin typeface="Lucida Sans Unicode"/>
                <a:cs typeface="Lucida Sans Unicode"/>
              </a:rPr>
              <a:t>ventaja </a:t>
            </a:r>
            <a:r>
              <a:rPr sz="2700" spc="-5" dirty="0">
                <a:latin typeface="Lucida Sans Unicode"/>
                <a:cs typeface="Lucida Sans Unicode"/>
              </a:rPr>
              <a:t>del cálculo, entonces, </a:t>
            </a:r>
            <a:r>
              <a:rPr sz="2700" spc="-10" dirty="0">
                <a:latin typeface="Lucida Sans Unicode"/>
                <a:cs typeface="Lucida Sans Unicode"/>
              </a:rPr>
              <a:t>es </a:t>
            </a:r>
            <a:r>
              <a:rPr sz="2700" dirty="0">
                <a:latin typeface="Lucida Sans Unicode"/>
                <a:cs typeface="Lucida Sans Unicode"/>
              </a:rPr>
              <a:t>que hace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(ficticiamente) transparente la </a:t>
            </a:r>
            <a:r>
              <a:rPr sz="2700" dirty="0">
                <a:latin typeface="Lucida Sans Unicode"/>
                <a:cs typeface="Lucida Sans Unicode"/>
              </a:rPr>
              <a:t>no </a:t>
            </a:r>
            <a:r>
              <a:rPr sz="2700" spc="-5" dirty="0">
                <a:latin typeface="Lucida Sans Unicode"/>
                <a:cs typeface="Lucida Sans Unicode"/>
              </a:rPr>
              <a:t>transparencia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de</a:t>
            </a:r>
            <a:r>
              <a:rPr sz="2700" dirty="0">
                <a:latin typeface="Lucida Sans Unicode"/>
                <a:cs typeface="Lucida Sans Unicode"/>
              </a:rPr>
              <a:t>l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futuro;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850" i="1" spc="-110" dirty="0">
                <a:solidFill>
                  <a:srgbClr val="FF0000"/>
                </a:solidFill>
                <a:latin typeface="Verdana"/>
                <a:cs typeface="Verdana"/>
              </a:rPr>
              <a:t>uno</a:t>
            </a:r>
            <a:r>
              <a:rPr sz="2850" i="1" spc="-1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10" dirty="0">
                <a:solidFill>
                  <a:srgbClr val="FF0000"/>
                </a:solidFill>
                <a:latin typeface="Verdana"/>
                <a:cs typeface="Verdana"/>
              </a:rPr>
              <a:t>p</a:t>
            </a:r>
            <a:r>
              <a:rPr sz="2850" i="1" spc="-105" dirty="0">
                <a:solidFill>
                  <a:srgbClr val="FF0000"/>
                </a:solidFill>
                <a:latin typeface="Verdana"/>
                <a:cs typeface="Verdana"/>
              </a:rPr>
              <a:t>u</a:t>
            </a:r>
            <a:r>
              <a:rPr sz="2850" i="1" spc="-165" dirty="0">
                <a:solidFill>
                  <a:srgbClr val="FF0000"/>
                </a:solidFill>
                <a:latin typeface="Verdana"/>
                <a:cs typeface="Verdana"/>
              </a:rPr>
              <a:t>ed</a:t>
            </a:r>
            <a:r>
              <a:rPr sz="2850" i="1" spc="-155" dirty="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sz="2850" i="1" spc="-17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20" dirty="0">
                <a:solidFill>
                  <a:srgbClr val="FF0000"/>
                </a:solidFill>
                <a:latin typeface="Verdana"/>
                <a:cs typeface="Verdana"/>
              </a:rPr>
              <a:t>calcula</a:t>
            </a:r>
            <a:r>
              <a:rPr sz="2850" i="1" spc="-100" dirty="0">
                <a:solidFill>
                  <a:srgbClr val="FF0000"/>
                </a:solidFill>
                <a:latin typeface="Verdana"/>
                <a:cs typeface="Verdana"/>
              </a:rPr>
              <a:t>r</a:t>
            </a:r>
            <a:r>
              <a:rPr sz="2850" i="1" spc="-1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90" dirty="0">
                <a:solidFill>
                  <a:srgbClr val="FF0000"/>
                </a:solidFill>
                <a:latin typeface="Verdana"/>
                <a:cs typeface="Verdana"/>
              </a:rPr>
              <a:t>pro</a:t>
            </a:r>
            <a:r>
              <a:rPr sz="2850" i="1" spc="-95" dirty="0">
                <a:solidFill>
                  <a:srgbClr val="FF0000"/>
                </a:solidFill>
                <a:latin typeface="Verdana"/>
                <a:cs typeface="Verdana"/>
              </a:rPr>
              <a:t>b</a:t>
            </a:r>
            <a:r>
              <a:rPr sz="2850" i="1" spc="-65" dirty="0">
                <a:solidFill>
                  <a:srgbClr val="FF0000"/>
                </a:solidFill>
                <a:latin typeface="Verdana"/>
                <a:cs typeface="Verdana"/>
              </a:rPr>
              <a:t>abili</a:t>
            </a:r>
            <a:r>
              <a:rPr sz="2850" i="1" spc="-90" dirty="0">
                <a:solidFill>
                  <a:srgbClr val="FF0000"/>
                </a:solidFill>
                <a:latin typeface="Verdana"/>
                <a:cs typeface="Verdana"/>
              </a:rPr>
              <a:t>d</a:t>
            </a:r>
            <a:r>
              <a:rPr sz="2850" i="1" spc="-165" dirty="0">
                <a:solidFill>
                  <a:srgbClr val="FF0000"/>
                </a:solidFill>
                <a:latin typeface="Verdana"/>
                <a:cs typeface="Verdana"/>
              </a:rPr>
              <a:t>ade</a:t>
            </a:r>
            <a:r>
              <a:rPr sz="2850" i="1" spc="-135" dirty="0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sz="2850" i="1" spc="-200" dirty="0">
                <a:solidFill>
                  <a:srgbClr val="FF0000"/>
                </a:solidFill>
                <a:latin typeface="Verdana"/>
                <a:cs typeface="Verdana"/>
              </a:rPr>
              <a:t> y  </a:t>
            </a:r>
            <a:r>
              <a:rPr sz="2850" i="1" spc="-90" dirty="0">
                <a:solidFill>
                  <a:srgbClr val="FF0000"/>
                </a:solidFill>
                <a:latin typeface="Verdana"/>
                <a:cs typeface="Verdana"/>
              </a:rPr>
              <a:t>decidi</a:t>
            </a:r>
            <a:r>
              <a:rPr sz="2850" i="1" spc="-75" dirty="0">
                <a:solidFill>
                  <a:srgbClr val="FF0000"/>
                </a:solidFill>
                <a:latin typeface="Verdana"/>
                <a:cs typeface="Verdana"/>
              </a:rPr>
              <a:t>r</a:t>
            </a:r>
            <a:r>
              <a:rPr sz="2850" i="1" spc="-1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45" dirty="0">
                <a:solidFill>
                  <a:srgbClr val="FF0000"/>
                </a:solidFill>
                <a:latin typeface="Verdana"/>
                <a:cs typeface="Verdana"/>
              </a:rPr>
              <a:t>d</a:t>
            </a:r>
            <a:r>
              <a:rPr sz="2850" i="1" spc="-135" dirty="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sz="2850" i="1" spc="-1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35" dirty="0">
                <a:solidFill>
                  <a:srgbClr val="FF0000"/>
                </a:solidFill>
                <a:latin typeface="Verdana"/>
                <a:cs typeface="Verdana"/>
              </a:rPr>
              <a:t>acuerd</a:t>
            </a:r>
            <a:r>
              <a:rPr sz="2850" i="1" spc="-140" dirty="0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sz="2850" i="1" spc="-1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05" dirty="0">
                <a:solidFill>
                  <a:srgbClr val="FF0000"/>
                </a:solidFill>
                <a:latin typeface="Verdana"/>
                <a:cs typeface="Verdana"/>
              </a:rPr>
              <a:t>co</a:t>
            </a:r>
            <a:r>
              <a:rPr sz="2850" i="1" spc="-110" dirty="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sz="2850" i="1" spc="-1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30" dirty="0">
                <a:solidFill>
                  <a:srgbClr val="FF0000"/>
                </a:solidFill>
                <a:latin typeface="Verdana"/>
                <a:cs typeface="Verdana"/>
              </a:rPr>
              <a:t>ellas</a:t>
            </a:r>
            <a:r>
              <a:rPr sz="2850" i="1" spc="-100" dirty="0">
                <a:solidFill>
                  <a:srgbClr val="FF0000"/>
                </a:solidFill>
                <a:latin typeface="Verdana"/>
                <a:cs typeface="Verdana"/>
              </a:rPr>
              <a:t>,</a:t>
            </a:r>
            <a:r>
              <a:rPr sz="2850" i="1" spc="-1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14" dirty="0">
                <a:solidFill>
                  <a:srgbClr val="FF0000"/>
                </a:solidFill>
                <a:latin typeface="Verdana"/>
                <a:cs typeface="Verdana"/>
              </a:rPr>
              <a:t>sabien</a:t>
            </a:r>
            <a:r>
              <a:rPr sz="2850" i="1" spc="-125" dirty="0">
                <a:solidFill>
                  <a:srgbClr val="FF0000"/>
                </a:solidFill>
                <a:latin typeface="Verdana"/>
                <a:cs typeface="Verdana"/>
              </a:rPr>
              <a:t>d</a:t>
            </a:r>
            <a:r>
              <a:rPr sz="2850" i="1" spc="-75" dirty="0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sz="2850" i="1" spc="-1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10" dirty="0">
                <a:solidFill>
                  <a:srgbClr val="FF0000"/>
                </a:solidFill>
                <a:latin typeface="Verdana"/>
                <a:cs typeface="Verdana"/>
              </a:rPr>
              <a:t>q</a:t>
            </a:r>
            <a:r>
              <a:rPr sz="2850" i="1" spc="-105" dirty="0">
                <a:solidFill>
                  <a:srgbClr val="FF0000"/>
                </a:solidFill>
                <a:latin typeface="Verdana"/>
                <a:cs typeface="Verdana"/>
              </a:rPr>
              <a:t>u</a:t>
            </a:r>
            <a:r>
              <a:rPr sz="2850" i="1" spc="-195" dirty="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sz="2850" i="1" spc="-17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45" dirty="0">
                <a:solidFill>
                  <a:srgbClr val="FF0000"/>
                </a:solidFill>
                <a:latin typeface="Verdana"/>
                <a:cs typeface="Verdana"/>
              </a:rPr>
              <a:t>será  </a:t>
            </a:r>
            <a:r>
              <a:rPr sz="2850" i="1" spc="-120" dirty="0">
                <a:solidFill>
                  <a:srgbClr val="FF0000"/>
                </a:solidFill>
                <a:latin typeface="Verdana"/>
                <a:cs typeface="Verdana"/>
              </a:rPr>
              <a:t>capaz </a:t>
            </a:r>
            <a:r>
              <a:rPr sz="2850" i="1" spc="-140" dirty="0">
                <a:solidFill>
                  <a:srgbClr val="FF0000"/>
                </a:solidFill>
                <a:latin typeface="Verdana"/>
                <a:cs typeface="Verdana"/>
              </a:rPr>
              <a:t>de </a:t>
            </a:r>
            <a:r>
              <a:rPr sz="2850" i="1" spc="-105" dirty="0">
                <a:solidFill>
                  <a:srgbClr val="FF0000"/>
                </a:solidFill>
                <a:latin typeface="Verdana"/>
                <a:cs typeface="Verdana"/>
              </a:rPr>
              <a:t>decir </a:t>
            </a:r>
            <a:r>
              <a:rPr sz="2850" i="1" spc="-135" dirty="0">
                <a:solidFill>
                  <a:srgbClr val="FF0000"/>
                </a:solidFill>
                <a:latin typeface="Verdana"/>
                <a:cs typeface="Verdana"/>
              </a:rPr>
              <a:t>que </a:t>
            </a:r>
            <a:r>
              <a:rPr sz="2850" i="1" spc="-175" dirty="0">
                <a:solidFill>
                  <a:srgbClr val="FF0000"/>
                </a:solidFill>
                <a:latin typeface="Verdana"/>
                <a:cs typeface="Verdana"/>
              </a:rPr>
              <a:t>ha </a:t>
            </a:r>
            <a:r>
              <a:rPr sz="2850" i="1" spc="-105" dirty="0">
                <a:solidFill>
                  <a:srgbClr val="FF0000"/>
                </a:solidFill>
                <a:latin typeface="Verdana"/>
                <a:cs typeface="Verdana"/>
              </a:rPr>
              <a:t>analizado </a:t>
            </a:r>
            <a:r>
              <a:rPr sz="2850" i="1" spc="-275" dirty="0">
                <a:solidFill>
                  <a:srgbClr val="FF0000"/>
                </a:solidFill>
                <a:latin typeface="Verdana"/>
                <a:cs typeface="Verdana"/>
              </a:rPr>
              <a:t>y </a:t>
            </a:r>
            <a:r>
              <a:rPr sz="2850" i="1" spc="-140" dirty="0">
                <a:solidFill>
                  <a:srgbClr val="FF0000"/>
                </a:solidFill>
                <a:latin typeface="Verdana"/>
                <a:cs typeface="Verdana"/>
              </a:rPr>
              <a:t>actuado </a:t>
            </a:r>
            <a:r>
              <a:rPr sz="2850" i="1" spc="-125" dirty="0">
                <a:solidFill>
                  <a:srgbClr val="FF0000"/>
                </a:solidFill>
                <a:latin typeface="Verdana"/>
                <a:cs typeface="Verdana"/>
              </a:rPr>
              <a:t>bien, </a:t>
            </a:r>
            <a:r>
              <a:rPr sz="2850" i="1" spc="-9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65" dirty="0">
                <a:solidFill>
                  <a:srgbClr val="FF0000"/>
                </a:solidFill>
                <a:latin typeface="Verdana"/>
                <a:cs typeface="Verdana"/>
              </a:rPr>
              <a:t>aún</a:t>
            </a:r>
            <a:r>
              <a:rPr sz="2850" i="1" spc="-1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55" dirty="0">
                <a:solidFill>
                  <a:srgbClr val="FF0000"/>
                </a:solidFill>
                <a:latin typeface="Verdana"/>
                <a:cs typeface="Verdana"/>
              </a:rPr>
              <a:t>si</a:t>
            </a:r>
            <a:r>
              <a:rPr sz="2850" i="1" spc="-1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40" dirty="0">
                <a:solidFill>
                  <a:srgbClr val="FF0000"/>
                </a:solidFill>
                <a:latin typeface="Verdana"/>
                <a:cs typeface="Verdana"/>
              </a:rPr>
              <a:t>lo</a:t>
            </a:r>
            <a:r>
              <a:rPr sz="2850" i="1" spc="-1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40" dirty="0">
                <a:solidFill>
                  <a:srgbClr val="FF0000"/>
                </a:solidFill>
                <a:latin typeface="Verdana"/>
                <a:cs typeface="Verdana"/>
              </a:rPr>
              <a:t>que</a:t>
            </a:r>
            <a:r>
              <a:rPr sz="2850" i="1" spc="-1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25" dirty="0">
                <a:solidFill>
                  <a:srgbClr val="FF0000"/>
                </a:solidFill>
                <a:latin typeface="Verdana"/>
                <a:cs typeface="Verdana"/>
              </a:rPr>
              <a:t>ocurre</a:t>
            </a:r>
            <a:r>
              <a:rPr sz="2850" i="1" spc="-1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70" dirty="0">
                <a:solidFill>
                  <a:srgbClr val="FF0000"/>
                </a:solidFill>
                <a:latin typeface="Verdana"/>
                <a:cs typeface="Verdana"/>
              </a:rPr>
              <a:t>en</a:t>
            </a:r>
            <a:r>
              <a:rPr sz="2850" i="1" spc="-1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14" dirty="0">
                <a:solidFill>
                  <a:srgbClr val="FF0000"/>
                </a:solidFill>
                <a:latin typeface="Verdana"/>
                <a:cs typeface="Verdana"/>
              </a:rPr>
              <a:t>la</a:t>
            </a:r>
            <a:r>
              <a:rPr sz="2850" i="1" spc="-1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20" dirty="0">
                <a:solidFill>
                  <a:srgbClr val="FF0000"/>
                </a:solidFill>
                <a:latin typeface="Verdana"/>
                <a:cs typeface="Verdana"/>
              </a:rPr>
              <a:t>realidad</a:t>
            </a:r>
            <a:r>
              <a:rPr sz="2850" i="1" spc="-17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55" dirty="0">
                <a:solidFill>
                  <a:srgbClr val="FF0000"/>
                </a:solidFill>
                <a:latin typeface="Verdana"/>
                <a:cs typeface="Verdana"/>
              </a:rPr>
              <a:t>es</a:t>
            </a:r>
            <a:r>
              <a:rPr sz="2850" i="1" spc="-1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30" dirty="0">
                <a:solidFill>
                  <a:srgbClr val="FF0000"/>
                </a:solidFill>
                <a:latin typeface="Verdana"/>
                <a:cs typeface="Verdana"/>
              </a:rPr>
              <a:t>diferente.</a:t>
            </a:r>
            <a:endParaRPr sz="2850">
              <a:latin typeface="Verdana"/>
              <a:cs typeface="Verdana"/>
            </a:endParaRPr>
          </a:p>
          <a:p>
            <a:pPr marL="12700" marR="5080" algn="just">
              <a:lnSpc>
                <a:spcPct val="96400"/>
              </a:lnSpc>
              <a:spcBef>
                <a:spcPts val="484"/>
              </a:spcBef>
            </a:pPr>
            <a:r>
              <a:rPr sz="2700" dirty="0">
                <a:latin typeface="Lucida Sans Unicode"/>
                <a:cs typeface="Lucida Sans Unicode"/>
              </a:rPr>
              <a:t>Si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bien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el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futuro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es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y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permanece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siendo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incierto, </a:t>
            </a:r>
            <a:r>
              <a:rPr sz="2700" spc="-844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uno </a:t>
            </a:r>
            <a:r>
              <a:rPr sz="2700" spc="-5" dirty="0">
                <a:latin typeface="Lucida Sans Unicode"/>
                <a:cs typeface="Lucida Sans Unicode"/>
              </a:rPr>
              <a:t>tiene </a:t>
            </a:r>
            <a:r>
              <a:rPr sz="2850" i="1" spc="-114" dirty="0">
                <a:solidFill>
                  <a:srgbClr val="FF0000"/>
                </a:solidFill>
                <a:latin typeface="Verdana"/>
                <a:cs typeface="Verdana"/>
              </a:rPr>
              <a:t>algunos </a:t>
            </a:r>
            <a:r>
              <a:rPr sz="2850" i="1" spc="-135" dirty="0">
                <a:solidFill>
                  <a:srgbClr val="FF0000"/>
                </a:solidFill>
                <a:latin typeface="Verdana"/>
                <a:cs typeface="Verdana"/>
              </a:rPr>
              <a:t>fundamentos </a:t>
            </a:r>
            <a:r>
              <a:rPr sz="2850" i="1" spc="-110" dirty="0">
                <a:solidFill>
                  <a:srgbClr val="FF0000"/>
                </a:solidFill>
                <a:latin typeface="Verdana"/>
                <a:cs typeface="Verdana"/>
              </a:rPr>
              <a:t>decisionales </a:t>
            </a:r>
            <a:r>
              <a:rPr sz="2700" spc="-5" dirty="0">
                <a:latin typeface="Lucida Sans Unicode"/>
                <a:cs typeface="Lucida Sans Unicode"/>
              </a:rPr>
              <a:t>en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lo</a:t>
            </a:r>
            <a:r>
              <a:rPr sz="2700" dirty="0">
                <a:latin typeface="Lucida Sans Unicode"/>
                <a:cs typeface="Lucida Sans Unicode"/>
              </a:rPr>
              <a:t>s</a:t>
            </a:r>
            <a:r>
              <a:rPr sz="2700" spc="-5" dirty="0">
                <a:latin typeface="Lucida Sans Unicode"/>
                <a:cs typeface="Lucida Sans Unicode"/>
              </a:rPr>
              <a:t> qu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pued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esper</a:t>
            </a:r>
            <a:r>
              <a:rPr sz="2700" spc="-15" dirty="0">
                <a:latin typeface="Lucida Sans Unicode"/>
                <a:cs typeface="Lucida Sans Unicode"/>
              </a:rPr>
              <a:t>a</a:t>
            </a:r>
            <a:r>
              <a:rPr sz="2700" dirty="0">
                <a:latin typeface="Lucida Sans Unicode"/>
                <a:cs typeface="Lucida Sans Unicode"/>
              </a:rPr>
              <a:t>r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</a:t>
            </a:r>
            <a:r>
              <a:rPr sz="2700" dirty="0">
                <a:latin typeface="Lucida Sans Unicode"/>
                <a:cs typeface="Lucida Sans Unicode"/>
              </a:rPr>
              <a:t>l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850" i="1" spc="-120" dirty="0">
                <a:solidFill>
                  <a:srgbClr val="FF0000"/>
                </a:solidFill>
                <a:latin typeface="Verdana"/>
                <a:cs typeface="Verdana"/>
              </a:rPr>
              <a:t>consenso</a:t>
            </a:r>
            <a:r>
              <a:rPr sz="2850" i="1" spc="-1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45" dirty="0">
                <a:solidFill>
                  <a:srgbClr val="FF0000"/>
                </a:solidFill>
                <a:latin typeface="Verdana"/>
                <a:cs typeface="Verdana"/>
              </a:rPr>
              <a:t>d</a:t>
            </a:r>
            <a:r>
              <a:rPr sz="2850" i="1" spc="-135" dirty="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sz="2850" i="1" spc="-1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65" dirty="0">
                <a:solidFill>
                  <a:srgbClr val="FF0000"/>
                </a:solidFill>
                <a:latin typeface="Verdana"/>
                <a:cs typeface="Verdana"/>
              </a:rPr>
              <a:t>lo</a:t>
            </a:r>
            <a:r>
              <a:rPr sz="2850" i="1" spc="-70" dirty="0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sz="2850" i="1" spc="-1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50" i="1" spc="-100" dirty="0">
                <a:solidFill>
                  <a:srgbClr val="FF0000"/>
                </a:solidFill>
                <a:latin typeface="Verdana"/>
                <a:cs typeface="Verdana"/>
              </a:rPr>
              <a:t>otros</a:t>
            </a:r>
            <a:r>
              <a:rPr sz="2700" dirty="0">
                <a:latin typeface="Lucida Sans Unicode"/>
                <a:cs typeface="Lucida Sans Unicode"/>
              </a:rPr>
              <a:t>.  </a:t>
            </a:r>
            <a:r>
              <a:rPr sz="2700" spc="-5" dirty="0">
                <a:latin typeface="Lucida Sans Unicode"/>
                <a:cs typeface="Lucida Sans Unicode"/>
              </a:rPr>
              <a:t>(Esposito,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2006).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420113"/>
            <a:ext cx="80727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/>
              <a:t>Son</a:t>
            </a:r>
            <a:r>
              <a:rPr sz="2300" spc="225" dirty="0"/>
              <a:t> </a:t>
            </a:r>
            <a:r>
              <a:rPr sz="2300" spc="-5" dirty="0"/>
              <a:t>las</a:t>
            </a:r>
            <a:r>
              <a:rPr sz="2300" spc="235" dirty="0"/>
              <a:t> </a:t>
            </a:r>
            <a:r>
              <a:rPr sz="2300" spc="-5" dirty="0"/>
              <a:t>eventualidades</a:t>
            </a:r>
            <a:r>
              <a:rPr sz="2300" spc="240" dirty="0"/>
              <a:t> </a:t>
            </a:r>
            <a:r>
              <a:rPr sz="2300" spc="-5" dirty="0"/>
              <a:t>relacionadas</a:t>
            </a:r>
            <a:r>
              <a:rPr sz="2300" spc="254" dirty="0"/>
              <a:t> </a:t>
            </a:r>
            <a:r>
              <a:rPr sz="2300" spc="-5" dirty="0"/>
              <a:t>con</a:t>
            </a:r>
            <a:r>
              <a:rPr sz="2300" spc="215" dirty="0"/>
              <a:t> </a:t>
            </a:r>
            <a:r>
              <a:rPr sz="2300" spc="-5" dirty="0"/>
              <a:t>las</a:t>
            </a:r>
            <a:r>
              <a:rPr sz="2300" spc="235" dirty="0"/>
              <a:t> </a:t>
            </a:r>
            <a:r>
              <a:rPr sz="2300" spc="-5" dirty="0"/>
              <a:t>estructuras</a:t>
            </a:r>
            <a:endParaRPr sz="2300"/>
          </a:p>
        </p:txBody>
      </p:sp>
      <p:sp>
        <p:nvSpPr>
          <p:cNvPr id="3" name="object 3"/>
          <p:cNvSpPr txBox="1"/>
          <p:nvPr/>
        </p:nvSpPr>
        <p:spPr>
          <a:xfrm>
            <a:off x="535940" y="1700225"/>
            <a:ext cx="8073390" cy="4192904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55"/>
              </a:spcBef>
            </a:pPr>
            <a:r>
              <a:rPr sz="2300" dirty="0">
                <a:latin typeface="Lucida Sans Unicode"/>
                <a:cs typeface="Lucida Sans Unicode"/>
              </a:rPr>
              <a:t>y</a:t>
            </a:r>
            <a:r>
              <a:rPr sz="2300" spc="32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actividades</a:t>
            </a:r>
            <a:r>
              <a:rPr sz="2300" spc="32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del</a:t>
            </a:r>
            <a:r>
              <a:rPr sz="2300" spc="33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organismo</a:t>
            </a:r>
            <a:r>
              <a:rPr sz="2300" spc="30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y</a:t>
            </a:r>
            <a:r>
              <a:rPr sz="2300" spc="30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las</a:t>
            </a:r>
            <a:r>
              <a:rPr sz="2300" spc="32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personas</a:t>
            </a:r>
            <a:r>
              <a:rPr sz="2300" spc="33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que</a:t>
            </a:r>
            <a:r>
              <a:rPr sz="2300" spc="31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actúan </a:t>
            </a:r>
            <a:r>
              <a:rPr sz="2300" spc="-71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en</a:t>
            </a:r>
            <a:r>
              <a:rPr sz="2300" spc="10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él</a:t>
            </a:r>
            <a:r>
              <a:rPr sz="2300" spc="114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y</a:t>
            </a:r>
            <a:r>
              <a:rPr sz="2300" spc="10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por</a:t>
            </a:r>
            <a:r>
              <a:rPr sz="2300" spc="9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las</a:t>
            </a:r>
            <a:r>
              <a:rPr sz="2300" spc="114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cuales</a:t>
            </a:r>
            <a:r>
              <a:rPr sz="2300" spc="11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el</a:t>
            </a:r>
            <a:r>
              <a:rPr sz="2300" spc="114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auditor</a:t>
            </a:r>
            <a:r>
              <a:rPr sz="2300" spc="10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pueda</a:t>
            </a:r>
            <a:r>
              <a:rPr sz="2300" spc="105" dirty="0">
                <a:latin typeface="Lucida Sans Unicode"/>
                <a:cs typeface="Lucida Sans Unicode"/>
              </a:rPr>
              <a:t> </a:t>
            </a:r>
            <a:r>
              <a:rPr sz="2300" b="1" spc="90" dirty="0">
                <a:solidFill>
                  <a:srgbClr val="FF0000"/>
                </a:solidFill>
                <a:latin typeface="Trebuchet MS"/>
                <a:cs typeface="Trebuchet MS"/>
              </a:rPr>
              <a:t>no</a:t>
            </a:r>
            <a:r>
              <a:rPr sz="2300" b="1" spc="1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detectar</a:t>
            </a:r>
            <a:r>
              <a:rPr sz="2300" spc="12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error </a:t>
            </a:r>
            <a:r>
              <a:rPr sz="2300" spc="-72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o</a:t>
            </a:r>
            <a:r>
              <a:rPr sz="2300" spc="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falsedad</a:t>
            </a:r>
            <a:r>
              <a:rPr sz="2300" dirty="0">
                <a:latin typeface="Lucida Sans Unicode"/>
                <a:cs typeface="Lucida Sans Unicode"/>
              </a:rPr>
              <a:t> en</a:t>
            </a:r>
            <a:r>
              <a:rPr sz="2300" spc="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la</a:t>
            </a:r>
            <a:r>
              <a:rPr sz="2300" spc="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información</a:t>
            </a:r>
            <a:r>
              <a:rPr sz="230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que</a:t>
            </a:r>
            <a:r>
              <a:rPr sz="230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examina</a:t>
            </a:r>
            <a:r>
              <a:rPr sz="2300" dirty="0">
                <a:latin typeface="Lucida Sans Unicode"/>
                <a:cs typeface="Lucida Sans Unicode"/>
              </a:rPr>
              <a:t> o </a:t>
            </a:r>
            <a:r>
              <a:rPr sz="2300" spc="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irregularidades</a:t>
            </a:r>
            <a:r>
              <a:rPr sz="2300" spc="-2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en</a:t>
            </a:r>
            <a:r>
              <a:rPr sz="2300" spc="-1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el</a:t>
            </a:r>
            <a:r>
              <a:rPr sz="2300" spc="-5" dirty="0">
                <a:latin typeface="Lucida Sans Unicode"/>
                <a:cs typeface="Lucida Sans Unicode"/>
              </a:rPr>
              <a:t> proceder</a:t>
            </a:r>
            <a:r>
              <a:rPr sz="2300" spc="-1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de</a:t>
            </a:r>
            <a:r>
              <a:rPr sz="2300" spc="-1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los</a:t>
            </a:r>
            <a:r>
              <a:rPr sz="2300" spc="-2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operadores.</a:t>
            </a:r>
            <a:endParaRPr sz="2300">
              <a:latin typeface="Lucida Sans Unicode"/>
              <a:cs typeface="Lucida Sans Unicode"/>
            </a:endParaRPr>
          </a:p>
          <a:p>
            <a:pPr marL="378460" indent="-256540">
              <a:lnSpc>
                <a:spcPts val="2680"/>
              </a:lnSpc>
              <a:spcBef>
                <a:spcPts val="2450"/>
              </a:spcBef>
              <a:buClr>
                <a:srgbClr val="2CA1BE"/>
              </a:buClr>
              <a:buSzPct val="67391"/>
              <a:buFont typeface="Microsoft Sans Serif"/>
              <a:buChar char=""/>
              <a:tabLst>
                <a:tab pos="377825" algn="l"/>
                <a:tab pos="378460" algn="l"/>
              </a:tabLst>
            </a:pPr>
            <a:r>
              <a:rPr sz="2300" b="1" spc="80" dirty="0">
                <a:latin typeface="Trebuchet MS"/>
                <a:cs typeface="Trebuchet MS"/>
              </a:rPr>
              <a:t>Componentes</a:t>
            </a:r>
            <a:r>
              <a:rPr sz="2300" b="1" spc="-10" dirty="0">
                <a:latin typeface="Trebuchet MS"/>
                <a:cs typeface="Trebuchet MS"/>
              </a:rPr>
              <a:t> </a:t>
            </a:r>
            <a:r>
              <a:rPr sz="2300" b="1" spc="25" dirty="0">
                <a:latin typeface="Trebuchet MS"/>
                <a:cs typeface="Trebuchet MS"/>
              </a:rPr>
              <a:t>del</a:t>
            </a:r>
            <a:r>
              <a:rPr sz="2300" b="1" spc="10" dirty="0">
                <a:latin typeface="Trebuchet MS"/>
                <a:cs typeface="Trebuchet MS"/>
              </a:rPr>
              <a:t> </a:t>
            </a:r>
            <a:r>
              <a:rPr sz="2300" b="1" spc="95" dirty="0">
                <a:latin typeface="Trebuchet MS"/>
                <a:cs typeface="Trebuchet MS"/>
              </a:rPr>
              <a:t>Riesgo</a:t>
            </a:r>
            <a:r>
              <a:rPr sz="2300" b="1" spc="-5" dirty="0">
                <a:latin typeface="Trebuchet MS"/>
                <a:cs typeface="Trebuchet MS"/>
              </a:rPr>
              <a:t> </a:t>
            </a:r>
            <a:r>
              <a:rPr sz="2300" b="1" spc="40" dirty="0">
                <a:latin typeface="Trebuchet MS"/>
                <a:cs typeface="Trebuchet MS"/>
              </a:rPr>
              <a:t>de</a:t>
            </a:r>
            <a:r>
              <a:rPr sz="2300" b="1" spc="15" dirty="0">
                <a:latin typeface="Trebuchet MS"/>
                <a:cs typeface="Trebuchet MS"/>
              </a:rPr>
              <a:t> </a:t>
            </a:r>
            <a:r>
              <a:rPr sz="2300" b="1" spc="35" dirty="0">
                <a:latin typeface="Trebuchet MS"/>
                <a:cs typeface="Trebuchet MS"/>
              </a:rPr>
              <a:t>Auditoría</a:t>
            </a:r>
            <a:endParaRPr sz="2300">
              <a:latin typeface="Trebuchet MS"/>
              <a:cs typeface="Trebuchet MS"/>
            </a:endParaRPr>
          </a:p>
          <a:p>
            <a:pPr marL="634365" marR="274955" lvl="1" indent="-229235">
              <a:lnSpc>
                <a:spcPct val="80000"/>
              </a:lnSpc>
              <a:spcBef>
                <a:spcPts val="400"/>
              </a:spcBef>
              <a:buClr>
                <a:srgbClr val="2CA1BE"/>
              </a:buClr>
              <a:buFont typeface="Verdana"/>
              <a:buChar char="◦"/>
              <a:tabLst>
                <a:tab pos="634365" algn="l"/>
                <a:tab pos="635000" algn="l"/>
              </a:tabLst>
            </a:pPr>
            <a:r>
              <a:rPr sz="20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INHERENTE:</a:t>
            </a:r>
            <a:r>
              <a:rPr sz="2000" dirty="0">
                <a:latin typeface="Lucida Sans Unicode"/>
                <a:cs typeface="Lucida Sans Unicode"/>
              </a:rPr>
              <a:t> Son </a:t>
            </a:r>
            <a:r>
              <a:rPr sz="2000" spc="-5" dirty="0">
                <a:latin typeface="Lucida Sans Unicode"/>
                <a:cs typeface="Lucida Sans Unicode"/>
              </a:rPr>
              <a:t>los </a:t>
            </a:r>
            <a:r>
              <a:rPr sz="2000" dirty="0">
                <a:latin typeface="Lucida Sans Unicode"/>
                <a:cs typeface="Lucida Sans Unicode"/>
              </a:rPr>
              <a:t>que se </a:t>
            </a:r>
            <a:r>
              <a:rPr sz="2000" spc="-5" dirty="0">
                <a:latin typeface="Lucida Sans Unicode"/>
                <a:cs typeface="Lucida Sans Unicode"/>
              </a:rPr>
              <a:t>generan </a:t>
            </a:r>
            <a:r>
              <a:rPr sz="2000" dirty="0">
                <a:latin typeface="Lucida Sans Unicode"/>
                <a:cs typeface="Lucida Sans Unicode"/>
              </a:rPr>
              <a:t>por </a:t>
            </a:r>
            <a:r>
              <a:rPr sz="2000" spc="-5" dirty="0">
                <a:latin typeface="Lucida Sans Unicode"/>
                <a:cs typeface="Lucida Sans Unicode"/>
              </a:rPr>
              <a:t>las características </a:t>
            </a:r>
            <a:r>
              <a:rPr sz="2000" spc="-62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propias del organismo, del proceso (por </a:t>
            </a:r>
            <a:r>
              <a:rPr sz="2000" dirty="0">
                <a:latin typeface="Lucida Sans Unicode"/>
                <a:cs typeface="Lucida Sans Unicode"/>
              </a:rPr>
              <a:t>su naturaleza, </a:t>
            </a:r>
            <a:r>
              <a:rPr sz="2000" spc="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objetivos,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estructura,</a:t>
            </a:r>
            <a:r>
              <a:rPr sz="2000" spc="-2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actividad, etc.).</a:t>
            </a:r>
            <a:endParaRPr sz="2000">
              <a:latin typeface="Lucida Sans Unicode"/>
              <a:cs typeface="Lucida Sans Unicode"/>
            </a:endParaRPr>
          </a:p>
          <a:p>
            <a:pPr marL="634365" marR="429895" lvl="1" indent="-229235">
              <a:lnSpc>
                <a:spcPct val="80000"/>
              </a:lnSpc>
              <a:spcBef>
                <a:spcPts val="300"/>
              </a:spcBef>
              <a:buClr>
                <a:srgbClr val="2CA1BE"/>
              </a:buClr>
              <a:buFont typeface="Verdana"/>
              <a:buChar char="◦"/>
              <a:tabLst>
                <a:tab pos="634365" algn="l"/>
                <a:tab pos="635000" algn="l"/>
              </a:tabLst>
            </a:pPr>
            <a:r>
              <a:rPr sz="20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CONTROL:</a:t>
            </a:r>
            <a:r>
              <a:rPr sz="2000" spc="-3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Son</a:t>
            </a:r>
            <a:r>
              <a:rPr sz="2000" spc="-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los</a:t>
            </a:r>
            <a:r>
              <a:rPr sz="2000" spc="-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que</a:t>
            </a:r>
            <a:r>
              <a:rPr sz="2000" spc="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 generan</a:t>
            </a:r>
            <a:r>
              <a:rPr sz="2000" spc="-2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por</a:t>
            </a:r>
            <a:r>
              <a:rPr sz="2000" spc="-1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la</a:t>
            </a:r>
            <a:r>
              <a:rPr sz="2000" dirty="0">
                <a:latin typeface="Lucida Sans Unicode"/>
                <a:cs typeface="Lucida Sans Unicode"/>
              </a:rPr>
              <a:t> estructura</a:t>
            </a:r>
            <a:r>
              <a:rPr sz="2000" spc="-2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y </a:t>
            </a:r>
            <a:r>
              <a:rPr sz="2000" spc="-61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mecanismos</a:t>
            </a:r>
            <a:r>
              <a:rPr sz="2000" spc="-3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del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Sistema</a:t>
            </a:r>
            <a:r>
              <a:rPr sz="2000" spc="-1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de</a:t>
            </a:r>
            <a:r>
              <a:rPr sz="2000" dirty="0">
                <a:latin typeface="Lucida Sans Unicode"/>
                <a:cs typeface="Lucida Sans Unicode"/>
              </a:rPr>
              <a:t> Control</a:t>
            </a:r>
            <a:r>
              <a:rPr sz="2000" spc="-2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Interno.</a:t>
            </a:r>
            <a:endParaRPr sz="2000">
              <a:latin typeface="Lucida Sans Unicode"/>
              <a:cs typeface="Lucida Sans Unicode"/>
            </a:endParaRPr>
          </a:p>
          <a:p>
            <a:pPr marL="634365" lvl="1" indent="-229235">
              <a:lnSpc>
                <a:spcPts val="1980"/>
              </a:lnSpc>
              <a:buClr>
                <a:srgbClr val="2CA1BE"/>
              </a:buClr>
              <a:buFont typeface="Verdana"/>
              <a:buChar char="◦"/>
              <a:tabLst>
                <a:tab pos="634365" algn="l"/>
                <a:tab pos="635000" algn="l"/>
              </a:tabLst>
            </a:pPr>
            <a:r>
              <a:rPr sz="20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DETECCION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o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MUESTREO</a:t>
            </a:r>
            <a:r>
              <a:rPr sz="2000" dirty="0">
                <a:latin typeface="Lucida Sans Unicode"/>
                <a:cs typeface="Lucida Sans Unicode"/>
              </a:rPr>
              <a:t>:</a:t>
            </a:r>
            <a:r>
              <a:rPr sz="2000" spc="-3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Son</a:t>
            </a:r>
            <a:r>
              <a:rPr sz="2000" spc="-2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los</a:t>
            </a:r>
            <a:r>
              <a:rPr sz="2000" spc="-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vinculados</a:t>
            </a:r>
            <a:r>
              <a:rPr sz="2000" spc="-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a</a:t>
            </a:r>
            <a:r>
              <a:rPr sz="2000" spc="-5" dirty="0">
                <a:latin typeface="Lucida Sans Unicode"/>
                <a:cs typeface="Lucida Sans Unicode"/>
              </a:rPr>
              <a:t> fallas</a:t>
            </a:r>
            <a:r>
              <a:rPr sz="2000" spc="-1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en</a:t>
            </a:r>
            <a:endParaRPr sz="2000">
              <a:latin typeface="Lucida Sans Unicode"/>
              <a:cs typeface="Lucida Sans Unicode"/>
            </a:endParaRPr>
          </a:p>
          <a:p>
            <a:pPr marL="634365" marR="418465">
              <a:lnSpc>
                <a:spcPct val="80100"/>
              </a:lnSpc>
              <a:spcBef>
                <a:spcPts val="240"/>
              </a:spcBef>
            </a:pPr>
            <a:r>
              <a:rPr sz="2000" dirty="0">
                <a:latin typeface="Lucida Sans Unicode"/>
                <a:cs typeface="Lucida Sans Unicode"/>
              </a:rPr>
              <a:t>la </a:t>
            </a:r>
            <a:r>
              <a:rPr sz="2000" spc="-5" dirty="0">
                <a:latin typeface="Lucida Sans Unicode"/>
                <a:cs typeface="Lucida Sans Unicode"/>
              </a:rPr>
              <a:t>tarea </a:t>
            </a:r>
            <a:r>
              <a:rPr sz="2000" dirty="0">
                <a:latin typeface="Lucida Sans Unicode"/>
                <a:cs typeface="Lucida Sans Unicode"/>
              </a:rPr>
              <a:t>de </a:t>
            </a:r>
            <a:r>
              <a:rPr sz="2000" spc="-5" dirty="0">
                <a:latin typeface="Lucida Sans Unicode"/>
                <a:cs typeface="Lucida Sans Unicode"/>
              </a:rPr>
              <a:t>auditoría. </a:t>
            </a:r>
            <a:r>
              <a:rPr sz="2000" dirty="0">
                <a:latin typeface="Lucida Sans Unicode"/>
                <a:cs typeface="Lucida Sans Unicode"/>
              </a:rPr>
              <a:t>Es el </a:t>
            </a:r>
            <a:r>
              <a:rPr sz="2000" spc="-5" dirty="0">
                <a:latin typeface="Lucida Sans Unicode"/>
                <a:cs typeface="Lucida Sans Unicode"/>
              </a:rPr>
              <a:t>riesgo más controlable para el </a:t>
            </a:r>
            <a:r>
              <a:rPr sz="2000" spc="-62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auditor pues es el </a:t>
            </a:r>
            <a:r>
              <a:rPr sz="2000" dirty="0">
                <a:latin typeface="Lucida Sans Unicode"/>
                <a:cs typeface="Lucida Sans Unicode"/>
              </a:rPr>
              <a:t>que genera su </a:t>
            </a:r>
            <a:r>
              <a:rPr sz="2000" spc="-5" dirty="0">
                <a:latin typeface="Lucida Sans Unicode"/>
                <a:cs typeface="Lucida Sans Unicode"/>
              </a:rPr>
              <a:t>equipo de trabajo </a:t>
            </a:r>
            <a:r>
              <a:rPr sz="2000" dirty="0">
                <a:latin typeface="Lucida Sans Unicode"/>
                <a:cs typeface="Lucida Sans Unicode"/>
              </a:rPr>
              <a:t>o su </a:t>
            </a:r>
            <a:r>
              <a:rPr sz="2000" spc="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planeamiento.</a:t>
            </a:r>
            <a:endParaRPr sz="20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58" y="572967"/>
            <a:ext cx="4932445" cy="538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555749"/>
            <a:ext cx="30435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95"/>
              </a:spcBef>
              <a:buClr>
                <a:srgbClr val="2CA1BE"/>
              </a:buClr>
              <a:buSzPct val="68421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1900" u="sng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Técnica</a:t>
            </a:r>
            <a:r>
              <a:rPr sz="1900" u="sng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para</a:t>
            </a:r>
            <a:r>
              <a:rPr sz="1900" u="sng" spc="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900" u="sng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analizar el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1787398"/>
            <a:ext cx="751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u="sng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riesgo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9132" y="2060575"/>
            <a:ext cx="2578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Font typeface="Verdana"/>
              <a:buChar char="◦"/>
              <a:tabLst>
                <a:tab pos="241300" algn="l"/>
                <a:tab pos="241935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Definir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los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factores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o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8036" y="2280030"/>
            <a:ext cx="2107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criterios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riesgo.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9132" y="2537586"/>
            <a:ext cx="3282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Font typeface="Verdana"/>
              <a:buChar char="◦"/>
              <a:tabLst>
                <a:tab pos="241300" algn="l"/>
                <a:tab pos="241935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Determinar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el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peso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r>
              <a:rPr sz="1800" spc="-1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esos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8036" y="2757042"/>
            <a:ext cx="2179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Lucida Sans Unicode"/>
                <a:cs typeface="Lucida Sans Unicode"/>
              </a:rPr>
              <a:t>factores</a:t>
            </a:r>
            <a:r>
              <a:rPr sz="1800" spc="-4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o</a:t>
            </a:r>
            <a:r>
              <a:rPr sz="1800" spc="-3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criterios.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9132" y="3014598"/>
            <a:ext cx="32848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Font typeface="Verdana"/>
              <a:buChar char="◦"/>
              <a:tabLst>
                <a:tab pos="241300" algn="l"/>
                <a:tab pos="241935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Determinar</a:t>
            </a:r>
            <a:r>
              <a:rPr sz="1800" spc="-1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la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gradación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0736" y="3234054"/>
            <a:ext cx="2411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cada</a:t>
            </a:r>
            <a:r>
              <a:rPr sz="1800" dirty="0">
                <a:latin typeface="Lucida Sans Unicode"/>
                <a:cs typeface="Lucida Sans Unicode"/>
              </a:rPr>
              <a:t> factor </a:t>
            </a:r>
            <a:r>
              <a:rPr sz="1800" spc="-5" dirty="0">
                <a:latin typeface="Lucida Sans Unicode"/>
                <a:cs typeface="Lucida Sans Unicode"/>
              </a:rPr>
              <a:t>de riesgo.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1832" y="3491306"/>
            <a:ext cx="26327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Font typeface="Verdana"/>
              <a:buChar char="◦"/>
              <a:tabLst>
                <a:tab pos="228600" algn="l"/>
                <a:tab pos="229235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Determinar</a:t>
            </a:r>
            <a:r>
              <a:rPr sz="1800" spc="-1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la</a:t>
            </a:r>
            <a:r>
              <a:rPr sz="1800" spc="-1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lista de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8036" y="3711320"/>
            <a:ext cx="2333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trabajos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auditoría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8036" y="3930777"/>
            <a:ext cx="1329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Lucida Sans Unicode"/>
                <a:cs typeface="Lucida Sans Unicode"/>
              </a:rPr>
              <a:t>(proyectos).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9132" y="4188332"/>
            <a:ext cx="2757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Font typeface="Verdana"/>
              <a:buChar char="◦"/>
              <a:tabLst>
                <a:tab pos="241300" algn="l"/>
                <a:tab pos="241935" algn="l"/>
              </a:tabLst>
            </a:pPr>
            <a:r>
              <a:rPr sz="1800" dirty="0">
                <a:latin typeface="Lucida Sans Unicode"/>
                <a:cs typeface="Lucida Sans Unicode"/>
              </a:rPr>
              <a:t>Evaluar</a:t>
            </a:r>
            <a:r>
              <a:rPr sz="1800" spc="-1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los</a:t>
            </a:r>
            <a:r>
              <a:rPr sz="1800" spc="-3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factores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8036" y="4407789"/>
            <a:ext cx="296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riesgo</a:t>
            </a:r>
            <a:r>
              <a:rPr sz="1800" spc="-1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y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su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gradación para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9132" y="4627245"/>
            <a:ext cx="3306445" cy="125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ts val="2095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cada trabajo</a:t>
            </a:r>
            <a:r>
              <a:rPr sz="180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auditoría.</a:t>
            </a:r>
            <a:endParaRPr sz="1800">
              <a:latin typeface="Lucida Sans Unicode"/>
              <a:cs typeface="Lucida Sans Unicode"/>
            </a:endParaRPr>
          </a:p>
          <a:p>
            <a:pPr marL="241300" marR="5080" indent="-229235">
              <a:lnSpc>
                <a:spcPct val="80100"/>
              </a:lnSpc>
              <a:spcBef>
                <a:spcPts val="360"/>
              </a:spcBef>
              <a:buClr>
                <a:srgbClr val="2CA1BE"/>
              </a:buClr>
              <a:buFont typeface="Verdana"/>
              <a:buChar char="◦"/>
              <a:tabLst>
                <a:tab pos="241300" algn="l"/>
                <a:tab pos="241935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Establecer</a:t>
            </a:r>
            <a:r>
              <a:rPr sz="1800" spc="1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las</a:t>
            </a:r>
            <a:r>
              <a:rPr sz="1800" spc="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prioridades </a:t>
            </a:r>
            <a:r>
              <a:rPr sz="1800" spc="-5" dirty="0">
                <a:latin typeface="Lucida Sans Unicode"/>
                <a:cs typeface="Lucida Sans Unicode"/>
              </a:rPr>
              <a:t> de los trabajos en virtud de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los</a:t>
            </a:r>
            <a:r>
              <a:rPr sz="1800" spc="-1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riesgos evaluados.</a:t>
            </a:r>
            <a:endParaRPr sz="1800">
              <a:latin typeface="Lucida Sans Unicode"/>
              <a:cs typeface="Lucida Sans Unicode"/>
            </a:endParaRPr>
          </a:p>
          <a:p>
            <a:pPr marL="241300" indent="-229235">
              <a:lnSpc>
                <a:spcPts val="2030"/>
              </a:lnSpc>
              <a:buClr>
                <a:srgbClr val="2CA1BE"/>
              </a:buClr>
              <a:buFont typeface="Verdana"/>
              <a:buChar char="◦"/>
              <a:tabLst>
                <a:tab pos="241300" algn="l"/>
                <a:tab pos="241935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Modelo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r>
              <a:rPr sz="1800" spc="-10" dirty="0">
                <a:latin typeface="Lucida Sans Unicode"/>
                <a:cs typeface="Lucida Sans Unicode"/>
              </a:rPr>
              <a:t> aplicación.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926" y="426699"/>
            <a:ext cx="7587236" cy="8329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399915" y="1500378"/>
            <a:ext cx="43307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Factores</a:t>
            </a:r>
            <a:r>
              <a:rPr sz="2200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o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criterios</a:t>
            </a:r>
            <a:r>
              <a:rPr sz="2200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del</a:t>
            </a:r>
            <a:r>
              <a:rPr sz="2200" u="heavy" spc="2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riesgo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86427" y="1768601"/>
            <a:ext cx="2859405" cy="9124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2200" u="heavy" spc="-3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auditoría</a:t>
            </a:r>
            <a:endParaRPr sz="2200">
              <a:latin typeface="Lucida Sans Unicode"/>
              <a:cs typeface="Lucida Sans Unicode"/>
            </a:endParaRPr>
          </a:p>
          <a:p>
            <a:pPr marL="469900" indent="-287020">
              <a:lnSpc>
                <a:spcPct val="100000"/>
              </a:lnSpc>
              <a:spcBef>
                <a:spcPts val="25"/>
              </a:spcBef>
              <a:buFont typeface="Arial MT"/>
              <a:buChar char="–"/>
              <a:tabLst>
                <a:tab pos="469265" algn="l"/>
                <a:tab pos="469900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Ambiente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Control.</a:t>
            </a:r>
            <a:endParaRPr sz="1800">
              <a:latin typeface="Lucida Sans Unicode"/>
              <a:cs typeface="Lucida Sans Unicode"/>
            </a:endParaRPr>
          </a:p>
          <a:p>
            <a:pPr marL="469900" indent="-287020">
              <a:lnSpc>
                <a:spcPct val="100000"/>
              </a:lnSpc>
              <a:buFont typeface="Arial MT"/>
              <a:buChar char="–"/>
              <a:tabLst>
                <a:tab pos="469265" algn="l"/>
                <a:tab pos="469900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Sensibilidad.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57115" y="2655265"/>
            <a:ext cx="36118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800" dirty="0">
                <a:latin typeface="Arial MT"/>
                <a:cs typeface="Arial MT"/>
              </a:rPr>
              <a:t>–	</a:t>
            </a:r>
            <a:r>
              <a:rPr sz="1800" spc="-5" dirty="0">
                <a:latin typeface="Lucida Sans Unicode"/>
                <a:cs typeface="Lucida Sans Unicode"/>
              </a:rPr>
              <a:t>Cambios:</a:t>
            </a:r>
            <a:r>
              <a:rPr sz="1800" spc="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personas,</a:t>
            </a:r>
            <a:r>
              <a:rPr sz="180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sistemas,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57115" y="2875279"/>
            <a:ext cx="31737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6304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ambiente.</a:t>
            </a:r>
            <a:endParaRPr sz="1800">
              <a:latin typeface="Lucida Sans Unicode"/>
              <a:cs typeface="Lucida Sans Unicode"/>
            </a:endParaRPr>
          </a:p>
          <a:p>
            <a:pPr marL="286385" marR="1383665" indent="-286385">
              <a:lnSpc>
                <a:spcPct val="100000"/>
              </a:lnSpc>
              <a:buFont typeface="Arial MT"/>
              <a:buChar char="–"/>
              <a:tabLst>
                <a:tab pos="286385" algn="l"/>
                <a:tab pos="299720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Complejidad.</a:t>
            </a:r>
            <a:endParaRPr sz="18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–"/>
              <a:tabLst>
                <a:tab pos="299085" algn="l"/>
                <a:tab pos="299720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Tamaño.</a:t>
            </a:r>
            <a:endParaRPr sz="18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–"/>
              <a:tabLst>
                <a:tab pos="299085" algn="l"/>
                <a:tab pos="299720" algn="l"/>
              </a:tabLst>
            </a:pPr>
            <a:r>
              <a:rPr sz="1800" spc="-5" dirty="0">
                <a:latin typeface="Lucida Sans Unicode"/>
                <a:cs typeface="Lucida Sans Unicode"/>
              </a:rPr>
              <a:t>Interés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del </a:t>
            </a:r>
            <a:r>
              <a:rPr sz="1800" dirty="0">
                <a:latin typeface="Lucida Sans Unicode"/>
                <a:cs typeface="Lucida Sans Unicode"/>
              </a:rPr>
              <a:t>Nivel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Superior.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57115" y="3972559"/>
            <a:ext cx="3272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800" dirty="0">
                <a:latin typeface="Arial MT"/>
                <a:cs typeface="Arial MT"/>
              </a:rPr>
              <a:t>–	</a:t>
            </a:r>
            <a:r>
              <a:rPr sz="1800" spc="-5" dirty="0">
                <a:latin typeface="Lucida Sans Unicode"/>
                <a:cs typeface="Lucida Sans Unicode"/>
              </a:rPr>
              <a:t>Lineamientos</a:t>
            </a:r>
            <a:r>
              <a:rPr sz="1800" spc="-3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generales</a:t>
            </a:r>
            <a:r>
              <a:rPr sz="1800" spc="-5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43627" y="4176471"/>
            <a:ext cx="7607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dirty="0">
                <a:latin typeface="Lucida Sans Unicode"/>
                <a:cs typeface="Lucida Sans Unicode"/>
              </a:rPr>
              <a:t>SI</a:t>
            </a:r>
            <a:r>
              <a:rPr sz="1800" spc="-10" dirty="0">
                <a:latin typeface="Lucida Sans Unicode"/>
                <a:cs typeface="Lucida Sans Unicode"/>
              </a:rPr>
              <a:t>G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5" dirty="0">
                <a:latin typeface="Lucida Sans Unicode"/>
                <a:cs typeface="Lucida Sans Unicode"/>
              </a:rPr>
              <a:t>N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.</a:t>
            </a:r>
            <a:endParaRPr sz="2200">
              <a:latin typeface="Lucida Sans Unicode"/>
              <a:cs typeface="Lucida Sans Unicode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959096" y="5647944"/>
            <a:ext cx="2881630" cy="532765"/>
            <a:chOff x="4959096" y="5647944"/>
            <a:chExt cx="2881630" cy="532765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9096" y="5647944"/>
              <a:ext cx="2881122" cy="53263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4209" y="5667273"/>
              <a:ext cx="2832100" cy="4835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9696" y="976883"/>
            <a:ext cx="6107430" cy="3816985"/>
            <a:chOff x="1409696" y="976883"/>
            <a:chExt cx="6107430" cy="3816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9696" y="976883"/>
              <a:ext cx="6107434" cy="38168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7484" y="3797769"/>
              <a:ext cx="226364" cy="2263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3096" y="3105899"/>
              <a:ext cx="329984" cy="3299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5763" y="2554198"/>
              <a:ext cx="409219" cy="4092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80" y="2039099"/>
              <a:ext cx="518947" cy="52045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259838" y="1911502"/>
            <a:ext cx="4795520" cy="2113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0385" marR="5080">
              <a:lnSpc>
                <a:spcPct val="126899"/>
              </a:lnSpc>
              <a:spcBef>
                <a:spcPts val="100"/>
              </a:spcBef>
            </a:pPr>
            <a:r>
              <a:rPr sz="1600" b="1" spc="-5" dirty="0">
                <a:latin typeface="Calibri"/>
                <a:cs typeface="Calibri"/>
              </a:rPr>
              <a:t>Auditoría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Basada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en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Gestión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-5" dirty="0">
                <a:latin typeface="Calibri"/>
                <a:cs typeface="Calibri"/>
              </a:rPr>
              <a:t> Riesgos</a:t>
            </a:r>
            <a:endParaRPr sz="1600">
              <a:latin typeface="Calibri"/>
              <a:cs typeface="Calibri"/>
            </a:endParaRPr>
          </a:p>
          <a:p>
            <a:pPr marL="1769110">
              <a:lnSpc>
                <a:spcPct val="100000"/>
              </a:lnSpc>
              <a:spcBef>
                <a:spcPts val="475"/>
              </a:spcBef>
            </a:pPr>
            <a:r>
              <a:rPr sz="1600" b="1" spc="-10" dirty="0">
                <a:latin typeface="Calibri"/>
                <a:cs typeface="Calibri"/>
              </a:rPr>
              <a:t>Auditoría </a:t>
            </a:r>
            <a:r>
              <a:rPr sz="1600" b="1" spc="-5" dirty="0">
                <a:latin typeface="Calibri"/>
                <a:cs typeface="Calibri"/>
              </a:rPr>
              <a:t>Basada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en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Riesgos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Calibri"/>
              <a:cs typeface="Calibri"/>
            </a:endParaRPr>
          </a:p>
          <a:p>
            <a:pPr marL="829944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Auditoría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Basada en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Proceso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Calibri"/>
                <a:cs typeface="Calibri"/>
              </a:rPr>
              <a:t>Auditoría </a:t>
            </a:r>
            <a:r>
              <a:rPr sz="1600" b="1" spc="-5" dirty="0">
                <a:latin typeface="Calibri"/>
                <a:cs typeface="Calibri"/>
              </a:rPr>
              <a:t>Basada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en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Control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3444" y="5594400"/>
            <a:ext cx="212534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28345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Lucida Sans Unicode"/>
                <a:cs typeface="Lucida Sans Unicode"/>
              </a:rPr>
              <a:t>Riesgo</a:t>
            </a:r>
            <a:r>
              <a:rPr sz="1100" spc="-4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por</a:t>
            </a:r>
            <a:r>
              <a:rPr sz="1100" spc="-4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Procesos </a:t>
            </a:r>
            <a:r>
              <a:rPr sz="1100" spc="-33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Leda</a:t>
            </a:r>
            <a:r>
              <a:rPr sz="1100" spc="-2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Iruzum</a:t>
            </a:r>
            <a:r>
              <a:rPr sz="1100" spc="-3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y</a:t>
            </a:r>
            <a:r>
              <a:rPr sz="1100" spc="-1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Alejandro</a:t>
            </a:r>
            <a:r>
              <a:rPr sz="1100" spc="-1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Funes</a:t>
            </a:r>
            <a:endParaRPr sz="1100">
              <a:latin typeface="Lucida Sans Unicode"/>
              <a:cs typeface="Lucida Sans Unicode"/>
            </a:endParaRPr>
          </a:p>
          <a:p>
            <a:pPr marL="748665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Lucida Sans Unicode"/>
                <a:cs typeface="Lucida Sans Unicode"/>
              </a:rPr>
              <a:t>IV</a:t>
            </a:r>
            <a:r>
              <a:rPr sz="1100" spc="-3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Jornadas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UNCUyo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17071"/>
            <a:ext cx="5398135" cy="1741170"/>
            <a:chOff x="0" y="5117071"/>
            <a:chExt cx="5398135" cy="1741170"/>
          </a:xfrm>
        </p:grpSpPr>
        <p:sp>
          <p:nvSpPr>
            <p:cNvPr id="3" name="object 3"/>
            <p:cNvSpPr/>
            <p:nvPr/>
          </p:nvSpPr>
          <p:spPr>
            <a:xfrm>
              <a:off x="2052827" y="5143500"/>
              <a:ext cx="1140460" cy="1140460"/>
            </a:xfrm>
            <a:custGeom>
              <a:avLst/>
              <a:gdLst/>
              <a:ahLst/>
              <a:cxnLst/>
              <a:rect l="l" t="t" r="r" b="b"/>
              <a:pathLst>
                <a:path w="1140460" h="1140460">
                  <a:moveTo>
                    <a:pt x="569976" y="0"/>
                  </a:moveTo>
                  <a:lnTo>
                    <a:pt x="520790" y="2091"/>
                  </a:lnTo>
                  <a:lnTo>
                    <a:pt x="472767" y="8253"/>
                  </a:lnTo>
                  <a:lnTo>
                    <a:pt x="426078" y="18313"/>
                  </a:lnTo>
                  <a:lnTo>
                    <a:pt x="380894" y="32101"/>
                  </a:lnTo>
                  <a:lnTo>
                    <a:pt x="337386" y="49445"/>
                  </a:lnTo>
                  <a:lnTo>
                    <a:pt x="295725" y="70175"/>
                  </a:lnTo>
                  <a:lnTo>
                    <a:pt x="256082" y="94120"/>
                  </a:lnTo>
                  <a:lnTo>
                    <a:pt x="218628" y="121109"/>
                  </a:lnTo>
                  <a:lnTo>
                    <a:pt x="183534" y="150970"/>
                  </a:lnTo>
                  <a:lnTo>
                    <a:pt x="150970" y="183534"/>
                  </a:lnTo>
                  <a:lnTo>
                    <a:pt x="121109" y="218628"/>
                  </a:lnTo>
                  <a:lnTo>
                    <a:pt x="94120" y="256082"/>
                  </a:lnTo>
                  <a:lnTo>
                    <a:pt x="70175" y="295725"/>
                  </a:lnTo>
                  <a:lnTo>
                    <a:pt x="49445" y="337386"/>
                  </a:lnTo>
                  <a:lnTo>
                    <a:pt x="32101" y="380894"/>
                  </a:lnTo>
                  <a:lnTo>
                    <a:pt x="18313" y="426078"/>
                  </a:lnTo>
                  <a:lnTo>
                    <a:pt x="8253" y="472767"/>
                  </a:lnTo>
                  <a:lnTo>
                    <a:pt x="2091" y="520790"/>
                  </a:lnTo>
                  <a:lnTo>
                    <a:pt x="0" y="569976"/>
                  </a:lnTo>
                  <a:lnTo>
                    <a:pt x="2091" y="619156"/>
                  </a:lnTo>
                  <a:lnTo>
                    <a:pt x="8253" y="667175"/>
                  </a:lnTo>
                  <a:lnTo>
                    <a:pt x="18313" y="713860"/>
                  </a:lnTo>
                  <a:lnTo>
                    <a:pt x="32101" y="759042"/>
                  </a:lnTo>
                  <a:lnTo>
                    <a:pt x="49445" y="802549"/>
                  </a:lnTo>
                  <a:lnTo>
                    <a:pt x="70175" y="844209"/>
                  </a:lnTo>
                  <a:lnTo>
                    <a:pt x="94120" y="883852"/>
                  </a:lnTo>
                  <a:lnTo>
                    <a:pt x="121109" y="921307"/>
                  </a:lnTo>
                  <a:lnTo>
                    <a:pt x="150970" y="956402"/>
                  </a:lnTo>
                  <a:lnTo>
                    <a:pt x="183534" y="988967"/>
                  </a:lnTo>
                  <a:lnTo>
                    <a:pt x="218628" y="1018830"/>
                  </a:lnTo>
                  <a:lnTo>
                    <a:pt x="256082" y="1045821"/>
                  </a:lnTo>
                  <a:lnTo>
                    <a:pt x="295725" y="1069768"/>
                  </a:lnTo>
                  <a:lnTo>
                    <a:pt x="337386" y="1090500"/>
                  </a:lnTo>
                  <a:lnTo>
                    <a:pt x="380894" y="1107846"/>
                  </a:lnTo>
                  <a:lnTo>
                    <a:pt x="426078" y="1121636"/>
                  </a:lnTo>
                  <a:lnTo>
                    <a:pt x="472767" y="1131697"/>
                  </a:lnTo>
                  <a:lnTo>
                    <a:pt x="520790" y="1137859"/>
                  </a:lnTo>
                  <a:lnTo>
                    <a:pt x="569976" y="1139952"/>
                  </a:lnTo>
                  <a:lnTo>
                    <a:pt x="619161" y="1137859"/>
                  </a:lnTo>
                  <a:lnTo>
                    <a:pt x="667184" y="1131697"/>
                  </a:lnTo>
                  <a:lnTo>
                    <a:pt x="713873" y="1121636"/>
                  </a:lnTo>
                  <a:lnTo>
                    <a:pt x="759057" y="1107846"/>
                  </a:lnTo>
                  <a:lnTo>
                    <a:pt x="802565" y="1090500"/>
                  </a:lnTo>
                  <a:lnTo>
                    <a:pt x="844226" y="1069768"/>
                  </a:lnTo>
                  <a:lnTo>
                    <a:pt x="883869" y="1045821"/>
                  </a:lnTo>
                  <a:lnTo>
                    <a:pt x="921323" y="1018830"/>
                  </a:lnTo>
                  <a:lnTo>
                    <a:pt x="956417" y="988967"/>
                  </a:lnTo>
                  <a:lnTo>
                    <a:pt x="988981" y="956402"/>
                  </a:lnTo>
                  <a:lnTo>
                    <a:pt x="1018842" y="921307"/>
                  </a:lnTo>
                  <a:lnTo>
                    <a:pt x="1045831" y="883852"/>
                  </a:lnTo>
                  <a:lnTo>
                    <a:pt x="1069776" y="844209"/>
                  </a:lnTo>
                  <a:lnTo>
                    <a:pt x="1090506" y="802549"/>
                  </a:lnTo>
                  <a:lnTo>
                    <a:pt x="1107850" y="759042"/>
                  </a:lnTo>
                  <a:lnTo>
                    <a:pt x="1121638" y="713860"/>
                  </a:lnTo>
                  <a:lnTo>
                    <a:pt x="1131698" y="667175"/>
                  </a:lnTo>
                  <a:lnTo>
                    <a:pt x="1137860" y="619156"/>
                  </a:lnTo>
                  <a:lnTo>
                    <a:pt x="1139952" y="569976"/>
                  </a:lnTo>
                  <a:lnTo>
                    <a:pt x="1137860" y="520790"/>
                  </a:lnTo>
                  <a:lnTo>
                    <a:pt x="1131698" y="472767"/>
                  </a:lnTo>
                  <a:lnTo>
                    <a:pt x="1121638" y="426078"/>
                  </a:lnTo>
                  <a:lnTo>
                    <a:pt x="1107850" y="380894"/>
                  </a:lnTo>
                  <a:lnTo>
                    <a:pt x="1090506" y="337386"/>
                  </a:lnTo>
                  <a:lnTo>
                    <a:pt x="1069776" y="295725"/>
                  </a:lnTo>
                  <a:lnTo>
                    <a:pt x="1045831" y="256082"/>
                  </a:lnTo>
                  <a:lnTo>
                    <a:pt x="1018842" y="218628"/>
                  </a:lnTo>
                  <a:lnTo>
                    <a:pt x="988981" y="183534"/>
                  </a:lnTo>
                  <a:lnTo>
                    <a:pt x="956417" y="150970"/>
                  </a:lnTo>
                  <a:lnTo>
                    <a:pt x="921323" y="121109"/>
                  </a:lnTo>
                  <a:lnTo>
                    <a:pt x="883869" y="94120"/>
                  </a:lnTo>
                  <a:lnTo>
                    <a:pt x="844226" y="70175"/>
                  </a:lnTo>
                  <a:lnTo>
                    <a:pt x="802565" y="49445"/>
                  </a:lnTo>
                  <a:lnTo>
                    <a:pt x="759057" y="32101"/>
                  </a:lnTo>
                  <a:lnTo>
                    <a:pt x="713873" y="18313"/>
                  </a:lnTo>
                  <a:lnTo>
                    <a:pt x="667184" y="8253"/>
                  </a:lnTo>
                  <a:lnTo>
                    <a:pt x="619161" y="2091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25395" y="5117071"/>
              <a:ext cx="1195070" cy="1193800"/>
            </a:xfrm>
            <a:custGeom>
              <a:avLst/>
              <a:gdLst/>
              <a:ahLst/>
              <a:cxnLst/>
              <a:rect l="l" t="t" r="r" b="b"/>
              <a:pathLst>
                <a:path w="1195070" h="1193800">
                  <a:moveTo>
                    <a:pt x="627507" y="0"/>
                  </a:moveTo>
                  <a:lnTo>
                    <a:pt x="566039" y="0"/>
                  </a:lnTo>
                  <a:lnTo>
                    <a:pt x="535686" y="2540"/>
                  </a:lnTo>
                  <a:lnTo>
                    <a:pt x="476377" y="11430"/>
                  </a:lnTo>
                  <a:lnTo>
                    <a:pt x="419227" y="26670"/>
                  </a:lnTo>
                  <a:lnTo>
                    <a:pt x="364236" y="46990"/>
                  </a:lnTo>
                  <a:lnTo>
                    <a:pt x="312039" y="72390"/>
                  </a:lnTo>
                  <a:lnTo>
                    <a:pt x="262890" y="101600"/>
                  </a:lnTo>
                  <a:lnTo>
                    <a:pt x="216916" y="137160"/>
                  </a:lnTo>
                  <a:lnTo>
                    <a:pt x="174498" y="175260"/>
                  </a:lnTo>
                  <a:lnTo>
                    <a:pt x="136144" y="217170"/>
                  </a:lnTo>
                  <a:lnTo>
                    <a:pt x="101727" y="264160"/>
                  </a:lnTo>
                  <a:lnTo>
                    <a:pt x="71755" y="312420"/>
                  </a:lnTo>
                  <a:lnTo>
                    <a:pt x="46609" y="365760"/>
                  </a:lnTo>
                  <a:lnTo>
                    <a:pt x="26670" y="420370"/>
                  </a:lnTo>
                  <a:lnTo>
                    <a:pt x="12065" y="477520"/>
                  </a:lnTo>
                  <a:lnTo>
                    <a:pt x="3048" y="537210"/>
                  </a:lnTo>
                  <a:lnTo>
                    <a:pt x="0" y="598170"/>
                  </a:lnTo>
                  <a:lnTo>
                    <a:pt x="889" y="628650"/>
                  </a:lnTo>
                  <a:lnTo>
                    <a:pt x="6985" y="688340"/>
                  </a:lnTo>
                  <a:lnTo>
                    <a:pt x="18923" y="746760"/>
                  </a:lnTo>
                  <a:lnTo>
                    <a:pt x="36449" y="802640"/>
                  </a:lnTo>
                  <a:lnTo>
                    <a:pt x="59181" y="857250"/>
                  </a:lnTo>
                  <a:lnTo>
                    <a:pt x="86868" y="906780"/>
                  </a:lnTo>
                  <a:lnTo>
                    <a:pt x="119126" y="955040"/>
                  </a:lnTo>
                  <a:lnTo>
                    <a:pt x="155702" y="999490"/>
                  </a:lnTo>
                  <a:lnTo>
                    <a:pt x="196215" y="1040130"/>
                  </a:lnTo>
                  <a:lnTo>
                    <a:pt x="240537" y="1075690"/>
                  </a:lnTo>
                  <a:lnTo>
                    <a:pt x="288163" y="1108710"/>
                  </a:lnTo>
                  <a:lnTo>
                    <a:pt x="338963" y="1135380"/>
                  </a:lnTo>
                  <a:lnTo>
                    <a:pt x="420497" y="1168400"/>
                  </a:lnTo>
                  <a:lnTo>
                    <a:pt x="477647" y="1182370"/>
                  </a:lnTo>
                  <a:lnTo>
                    <a:pt x="537083" y="1191260"/>
                  </a:lnTo>
                  <a:lnTo>
                    <a:pt x="567309" y="1193800"/>
                  </a:lnTo>
                  <a:lnTo>
                    <a:pt x="628777" y="1193800"/>
                  </a:lnTo>
                  <a:lnTo>
                    <a:pt x="688975" y="1187450"/>
                  </a:lnTo>
                  <a:lnTo>
                    <a:pt x="747268" y="1176020"/>
                  </a:lnTo>
                  <a:lnTo>
                    <a:pt x="791482" y="1162050"/>
                  </a:lnTo>
                  <a:lnTo>
                    <a:pt x="597281" y="1162050"/>
                  </a:lnTo>
                  <a:lnTo>
                    <a:pt x="568198" y="1160780"/>
                  </a:lnTo>
                  <a:lnTo>
                    <a:pt x="483489" y="1150620"/>
                  </a:lnTo>
                  <a:lnTo>
                    <a:pt x="429514" y="1136650"/>
                  </a:lnTo>
                  <a:lnTo>
                    <a:pt x="377571" y="1117600"/>
                  </a:lnTo>
                  <a:lnTo>
                    <a:pt x="328295" y="1093470"/>
                  </a:lnTo>
                  <a:lnTo>
                    <a:pt x="281813" y="1065530"/>
                  </a:lnTo>
                  <a:lnTo>
                    <a:pt x="238252" y="1032510"/>
                  </a:lnTo>
                  <a:lnTo>
                    <a:pt x="198247" y="995680"/>
                  </a:lnTo>
                  <a:lnTo>
                    <a:pt x="161798" y="956310"/>
                  </a:lnTo>
                  <a:lnTo>
                    <a:pt x="129286" y="913130"/>
                  </a:lnTo>
                  <a:lnTo>
                    <a:pt x="100965" y="866140"/>
                  </a:lnTo>
                  <a:lnTo>
                    <a:pt x="77216" y="816610"/>
                  </a:lnTo>
                  <a:lnTo>
                    <a:pt x="58293" y="764540"/>
                  </a:lnTo>
                  <a:lnTo>
                    <a:pt x="44450" y="711200"/>
                  </a:lnTo>
                  <a:lnTo>
                    <a:pt x="35814" y="654050"/>
                  </a:lnTo>
                  <a:lnTo>
                    <a:pt x="32893" y="596900"/>
                  </a:lnTo>
                  <a:lnTo>
                    <a:pt x="33655" y="567690"/>
                  </a:lnTo>
                  <a:lnTo>
                    <a:pt x="39497" y="510540"/>
                  </a:lnTo>
                  <a:lnTo>
                    <a:pt x="50673" y="455930"/>
                  </a:lnTo>
                  <a:lnTo>
                    <a:pt x="67183" y="402590"/>
                  </a:lnTo>
                  <a:lnTo>
                    <a:pt x="88646" y="351790"/>
                  </a:lnTo>
                  <a:lnTo>
                    <a:pt x="114808" y="304800"/>
                  </a:lnTo>
                  <a:lnTo>
                    <a:pt x="145161" y="259080"/>
                  </a:lnTo>
                  <a:lnTo>
                    <a:pt x="179705" y="217170"/>
                  </a:lnTo>
                  <a:lnTo>
                    <a:pt x="218059" y="179070"/>
                  </a:lnTo>
                  <a:lnTo>
                    <a:pt x="259842" y="144780"/>
                  </a:lnTo>
                  <a:lnTo>
                    <a:pt x="304800" y="114300"/>
                  </a:lnTo>
                  <a:lnTo>
                    <a:pt x="352806" y="87630"/>
                  </a:lnTo>
                  <a:lnTo>
                    <a:pt x="403479" y="67310"/>
                  </a:lnTo>
                  <a:lnTo>
                    <a:pt x="456565" y="50800"/>
                  </a:lnTo>
                  <a:lnTo>
                    <a:pt x="511556" y="39370"/>
                  </a:lnTo>
                  <a:lnTo>
                    <a:pt x="568452" y="33020"/>
                  </a:lnTo>
                  <a:lnTo>
                    <a:pt x="794312" y="33020"/>
                  </a:lnTo>
                  <a:lnTo>
                    <a:pt x="745998" y="17780"/>
                  </a:lnTo>
                  <a:lnTo>
                    <a:pt x="717169" y="11430"/>
                  </a:lnTo>
                  <a:lnTo>
                    <a:pt x="687578" y="6350"/>
                  </a:lnTo>
                  <a:lnTo>
                    <a:pt x="657733" y="2540"/>
                  </a:lnTo>
                  <a:lnTo>
                    <a:pt x="627507" y="0"/>
                  </a:lnTo>
                  <a:close/>
                </a:path>
                <a:path w="1195070" h="1193800">
                  <a:moveTo>
                    <a:pt x="794312" y="33020"/>
                  </a:moveTo>
                  <a:lnTo>
                    <a:pt x="626618" y="33020"/>
                  </a:lnTo>
                  <a:lnTo>
                    <a:pt x="655320" y="35560"/>
                  </a:lnTo>
                  <a:lnTo>
                    <a:pt x="683514" y="39370"/>
                  </a:lnTo>
                  <a:lnTo>
                    <a:pt x="738632" y="50800"/>
                  </a:lnTo>
                  <a:lnTo>
                    <a:pt x="791718" y="67310"/>
                  </a:lnTo>
                  <a:lnTo>
                    <a:pt x="842264" y="88900"/>
                  </a:lnTo>
                  <a:lnTo>
                    <a:pt x="890270" y="114300"/>
                  </a:lnTo>
                  <a:lnTo>
                    <a:pt x="935228" y="144780"/>
                  </a:lnTo>
                  <a:lnTo>
                    <a:pt x="977138" y="179070"/>
                  </a:lnTo>
                  <a:lnTo>
                    <a:pt x="1015238" y="217170"/>
                  </a:lnTo>
                  <a:lnTo>
                    <a:pt x="1049782" y="259080"/>
                  </a:lnTo>
                  <a:lnTo>
                    <a:pt x="1080262" y="304800"/>
                  </a:lnTo>
                  <a:lnTo>
                    <a:pt x="1106297" y="353060"/>
                  </a:lnTo>
                  <a:lnTo>
                    <a:pt x="1127760" y="402590"/>
                  </a:lnTo>
                  <a:lnTo>
                    <a:pt x="1144143" y="455930"/>
                  </a:lnTo>
                  <a:lnTo>
                    <a:pt x="1155446" y="511810"/>
                  </a:lnTo>
                  <a:lnTo>
                    <a:pt x="1161161" y="567690"/>
                  </a:lnTo>
                  <a:lnTo>
                    <a:pt x="1161923" y="596900"/>
                  </a:lnTo>
                  <a:lnTo>
                    <a:pt x="1161161" y="626110"/>
                  </a:lnTo>
                  <a:lnTo>
                    <a:pt x="1155319" y="683260"/>
                  </a:lnTo>
                  <a:lnTo>
                    <a:pt x="1144143" y="737870"/>
                  </a:lnTo>
                  <a:lnTo>
                    <a:pt x="1127633" y="791210"/>
                  </a:lnTo>
                  <a:lnTo>
                    <a:pt x="1106170" y="842010"/>
                  </a:lnTo>
                  <a:lnTo>
                    <a:pt x="1080135" y="890270"/>
                  </a:lnTo>
                  <a:lnTo>
                    <a:pt x="1049655" y="934720"/>
                  </a:lnTo>
                  <a:lnTo>
                    <a:pt x="1015111" y="976630"/>
                  </a:lnTo>
                  <a:lnTo>
                    <a:pt x="976884" y="1014730"/>
                  </a:lnTo>
                  <a:lnTo>
                    <a:pt x="934974" y="1049020"/>
                  </a:lnTo>
                  <a:lnTo>
                    <a:pt x="890016" y="1079500"/>
                  </a:lnTo>
                  <a:lnTo>
                    <a:pt x="842010" y="1106170"/>
                  </a:lnTo>
                  <a:lnTo>
                    <a:pt x="791337" y="1127760"/>
                  </a:lnTo>
                  <a:lnTo>
                    <a:pt x="738378" y="1144270"/>
                  </a:lnTo>
                  <a:lnTo>
                    <a:pt x="655066" y="1158240"/>
                  </a:lnTo>
                  <a:lnTo>
                    <a:pt x="597281" y="1162050"/>
                  </a:lnTo>
                  <a:lnTo>
                    <a:pt x="791482" y="1162050"/>
                  </a:lnTo>
                  <a:lnTo>
                    <a:pt x="830580" y="1146810"/>
                  </a:lnTo>
                  <a:lnTo>
                    <a:pt x="882650" y="1122680"/>
                  </a:lnTo>
                  <a:lnTo>
                    <a:pt x="932053" y="1092200"/>
                  </a:lnTo>
                  <a:lnTo>
                    <a:pt x="977900" y="1057910"/>
                  </a:lnTo>
                  <a:lnTo>
                    <a:pt x="1020191" y="1018540"/>
                  </a:lnTo>
                  <a:lnTo>
                    <a:pt x="1058926" y="976630"/>
                  </a:lnTo>
                  <a:lnTo>
                    <a:pt x="1093089" y="930910"/>
                  </a:lnTo>
                  <a:lnTo>
                    <a:pt x="1123061" y="881380"/>
                  </a:lnTo>
                  <a:lnTo>
                    <a:pt x="1148080" y="829310"/>
                  </a:lnTo>
                  <a:lnTo>
                    <a:pt x="1168146" y="774700"/>
                  </a:lnTo>
                  <a:lnTo>
                    <a:pt x="1182751" y="716280"/>
                  </a:lnTo>
                  <a:lnTo>
                    <a:pt x="1191768" y="657860"/>
                  </a:lnTo>
                  <a:lnTo>
                    <a:pt x="1194816" y="596900"/>
                  </a:lnTo>
                  <a:lnTo>
                    <a:pt x="1193927" y="565150"/>
                  </a:lnTo>
                  <a:lnTo>
                    <a:pt x="1187831" y="505460"/>
                  </a:lnTo>
                  <a:lnTo>
                    <a:pt x="1175766" y="447040"/>
                  </a:lnTo>
                  <a:lnTo>
                    <a:pt x="1158367" y="391160"/>
                  </a:lnTo>
                  <a:lnTo>
                    <a:pt x="1135634" y="337820"/>
                  </a:lnTo>
                  <a:lnTo>
                    <a:pt x="1107948" y="287020"/>
                  </a:lnTo>
                  <a:lnTo>
                    <a:pt x="1075690" y="238760"/>
                  </a:lnTo>
                  <a:lnTo>
                    <a:pt x="1039114" y="195580"/>
                  </a:lnTo>
                  <a:lnTo>
                    <a:pt x="998601" y="154940"/>
                  </a:lnTo>
                  <a:lnTo>
                    <a:pt x="954278" y="118110"/>
                  </a:lnTo>
                  <a:lnTo>
                    <a:pt x="906653" y="86360"/>
                  </a:lnTo>
                  <a:lnTo>
                    <a:pt x="855853" y="58420"/>
                  </a:lnTo>
                  <a:lnTo>
                    <a:pt x="802259" y="35560"/>
                  </a:lnTo>
                  <a:lnTo>
                    <a:pt x="794312" y="33020"/>
                  </a:lnTo>
                  <a:close/>
                </a:path>
                <a:path w="1195070" h="1193800">
                  <a:moveTo>
                    <a:pt x="597789" y="43180"/>
                  </a:moveTo>
                  <a:lnTo>
                    <a:pt x="513588" y="49530"/>
                  </a:lnTo>
                  <a:lnTo>
                    <a:pt x="459486" y="60960"/>
                  </a:lnTo>
                  <a:lnTo>
                    <a:pt x="382397" y="86360"/>
                  </a:lnTo>
                  <a:lnTo>
                    <a:pt x="334010" y="110490"/>
                  </a:lnTo>
                  <a:lnTo>
                    <a:pt x="288290" y="138430"/>
                  </a:lnTo>
                  <a:lnTo>
                    <a:pt x="245618" y="170180"/>
                  </a:lnTo>
                  <a:lnTo>
                    <a:pt x="206375" y="205740"/>
                  </a:lnTo>
                  <a:lnTo>
                    <a:pt x="170561" y="245110"/>
                  </a:lnTo>
                  <a:lnTo>
                    <a:pt x="138684" y="287020"/>
                  </a:lnTo>
                  <a:lnTo>
                    <a:pt x="110871" y="332740"/>
                  </a:lnTo>
                  <a:lnTo>
                    <a:pt x="87503" y="381000"/>
                  </a:lnTo>
                  <a:lnTo>
                    <a:pt x="68834" y="431800"/>
                  </a:lnTo>
                  <a:lnTo>
                    <a:pt x="55245" y="485140"/>
                  </a:lnTo>
                  <a:lnTo>
                    <a:pt x="46736" y="539750"/>
                  </a:lnTo>
                  <a:lnTo>
                    <a:pt x="43942" y="596900"/>
                  </a:lnTo>
                  <a:lnTo>
                    <a:pt x="44577" y="624840"/>
                  </a:lnTo>
                  <a:lnTo>
                    <a:pt x="50165" y="680720"/>
                  </a:lnTo>
                  <a:lnTo>
                    <a:pt x="61214" y="735330"/>
                  </a:lnTo>
                  <a:lnTo>
                    <a:pt x="77343" y="787400"/>
                  </a:lnTo>
                  <a:lnTo>
                    <a:pt x="98298" y="836930"/>
                  </a:lnTo>
                  <a:lnTo>
                    <a:pt x="123952" y="883920"/>
                  </a:lnTo>
                  <a:lnTo>
                    <a:pt x="153670" y="928370"/>
                  </a:lnTo>
                  <a:lnTo>
                    <a:pt x="187452" y="969010"/>
                  </a:lnTo>
                  <a:lnTo>
                    <a:pt x="225044" y="1007110"/>
                  </a:lnTo>
                  <a:lnTo>
                    <a:pt x="265938" y="1040130"/>
                  </a:lnTo>
                  <a:lnTo>
                    <a:pt x="310006" y="1070610"/>
                  </a:lnTo>
                  <a:lnTo>
                    <a:pt x="357124" y="1096010"/>
                  </a:lnTo>
                  <a:lnTo>
                    <a:pt x="432435" y="1125220"/>
                  </a:lnTo>
                  <a:lnTo>
                    <a:pt x="485394" y="1139190"/>
                  </a:lnTo>
                  <a:lnTo>
                    <a:pt x="540385" y="1148080"/>
                  </a:lnTo>
                  <a:lnTo>
                    <a:pt x="597027" y="1150620"/>
                  </a:lnTo>
                  <a:lnTo>
                    <a:pt x="653669" y="1148080"/>
                  </a:lnTo>
                  <a:lnTo>
                    <a:pt x="681228" y="1144270"/>
                  </a:lnTo>
                  <a:lnTo>
                    <a:pt x="708533" y="1139190"/>
                  </a:lnTo>
                  <a:lnTo>
                    <a:pt x="568833" y="1139190"/>
                  </a:lnTo>
                  <a:lnTo>
                    <a:pt x="541147" y="1136650"/>
                  </a:lnTo>
                  <a:lnTo>
                    <a:pt x="487426" y="1129030"/>
                  </a:lnTo>
                  <a:lnTo>
                    <a:pt x="435483" y="1115060"/>
                  </a:lnTo>
                  <a:lnTo>
                    <a:pt x="385572" y="1097280"/>
                  </a:lnTo>
                  <a:lnTo>
                    <a:pt x="338201" y="1074420"/>
                  </a:lnTo>
                  <a:lnTo>
                    <a:pt x="293624" y="1046480"/>
                  </a:lnTo>
                  <a:lnTo>
                    <a:pt x="251841" y="1014730"/>
                  </a:lnTo>
                  <a:lnTo>
                    <a:pt x="213360" y="980440"/>
                  </a:lnTo>
                  <a:lnTo>
                    <a:pt x="178435" y="941070"/>
                  </a:lnTo>
                  <a:lnTo>
                    <a:pt x="147066" y="900430"/>
                  </a:lnTo>
                  <a:lnTo>
                    <a:pt x="120015" y="854710"/>
                  </a:lnTo>
                  <a:lnTo>
                    <a:pt x="97155" y="807720"/>
                  </a:lnTo>
                  <a:lnTo>
                    <a:pt x="78993" y="758190"/>
                  </a:lnTo>
                  <a:lnTo>
                    <a:pt x="65786" y="706120"/>
                  </a:lnTo>
                  <a:lnTo>
                    <a:pt x="57658" y="651510"/>
                  </a:lnTo>
                  <a:lnTo>
                    <a:pt x="54864" y="596900"/>
                  </a:lnTo>
                  <a:lnTo>
                    <a:pt x="55626" y="568960"/>
                  </a:lnTo>
                  <a:lnTo>
                    <a:pt x="61214" y="514350"/>
                  </a:lnTo>
                  <a:lnTo>
                    <a:pt x="72136" y="461010"/>
                  </a:lnTo>
                  <a:lnTo>
                    <a:pt x="88011" y="410210"/>
                  </a:lnTo>
                  <a:lnTo>
                    <a:pt x="108585" y="361950"/>
                  </a:lnTo>
                  <a:lnTo>
                    <a:pt x="133731" y="314960"/>
                  </a:lnTo>
                  <a:lnTo>
                    <a:pt x="163068" y="271780"/>
                  </a:lnTo>
                  <a:lnTo>
                    <a:pt x="196342" y="232410"/>
                  </a:lnTo>
                  <a:lnTo>
                    <a:pt x="233172" y="195580"/>
                  </a:lnTo>
                  <a:lnTo>
                    <a:pt x="273431" y="161290"/>
                  </a:lnTo>
                  <a:lnTo>
                    <a:pt x="316611" y="133350"/>
                  </a:lnTo>
                  <a:lnTo>
                    <a:pt x="362839" y="107950"/>
                  </a:lnTo>
                  <a:lnTo>
                    <a:pt x="436753" y="78740"/>
                  </a:lnTo>
                  <a:lnTo>
                    <a:pt x="515493" y="60960"/>
                  </a:lnTo>
                  <a:lnTo>
                    <a:pt x="570103" y="54610"/>
                  </a:lnTo>
                  <a:lnTo>
                    <a:pt x="709422" y="54610"/>
                  </a:lnTo>
                  <a:lnTo>
                    <a:pt x="682117" y="49530"/>
                  </a:lnTo>
                  <a:lnTo>
                    <a:pt x="626364" y="44450"/>
                  </a:lnTo>
                  <a:lnTo>
                    <a:pt x="597789" y="43180"/>
                  </a:lnTo>
                  <a:close/>
                </a:path>
                <a:path w="1195070" h="1193800">
                  <a:moveTo>
                    <a:pt x="709422" y="54610"/>
                  </a:moveTo>
                  <a:lnTo>
                    <a:pt x="598170" y="54610"/>
                  </a:lnTo>
                  <a:lnTo>
                    <a:pt x="653669" y="57150"/>
                  </a:lnTo>
                  <a:lnTo>
                    <a:pt x="680720" y="60960"/>
                  </a:lnTo>
                  <a:lnTo>
                    <a:pt x="759460" y="78740"/>
                  </a:lnTo>
                  <a:lnTo>
                    <a:pt x="833120" y="107950"/>
                  </a:lnTo>
                  <a:lnTo>
                    <a:pt x="879221" y="133350"/>
                  </a:lnTo>
                  <a:lnTo>
                    <a:pt x="922528" y="162560"/>
                  </a:lnTo>
                  <a:lnTo>
                    <a:pt x="962787" y="195580"/>
                  </a:lnTo>
                  <a:lnTo>
                    <a:pt x="999363" y="232410"/>
                  </a:lnTo>
                  <a:lnTo>
                    <a:pt x="1032510" y="273050"/>
                  </a:lnTo>
                  <a:lnTo>
                    <a:pt x="1061847" y="316230"/>
                  </a:lnTo>
                  <a:lnTo>
                    <a:pt x="1086739" y="361950"/>
                  </a:lnTo>
                  <a:lnTo>
                    <a:pt x="1107313" y="411480"/>
                  </a:lnTo>
                  <a:lnTo>
                    <a:pt x="1122934" y="462280"/>
                  </a:lnTo>
                  <a:lnTo>
                    <a:pt x="1133856" y="515620"/>
                  </a:lnTo>
                  <a:lnTo>
                    <a:pt x="1139317" y="570230"/>
                  </a:lnTo>
                  <a:lnTo>
                    <a:pt x="1139952" y="598170"/>
                  </a:lnTo>
                  <a:lnTo>
                    <a:pt x="1139190" y="626110"/>
                  </a:lnTo>
                  <a:lnTo>
                    <a:pt x="1133602" y="680720"/>
                  </a:lnTo>
                  <a:lnTo>
                    <a:pt x="1122680" y="734060"/>
                  </a:lnTo>
                  <a:lnTo>
                    <a:pt x="1106805" y="784860"/>
                  </a:lnTo>
                  <a:lnTo>
                    <a:pt x="1086231" y="833120"/>
                  </a:lnTo>
                  <a:lnTo>
                    <a:pt x="1061085" y="878840"/>
                  </a:lnTo>
                  <a:lnTo>
                    <a:pt x="1031748" y="922020"/>
                  </a:lnTo>
                  <a:lnTo>
                    <a:pt x="998601" y="962660"/>
                  </a:lnTo>
                  <a:lnTo>
                    <a:pt x="961771" y="999490"/>
                  </a:lnTo>
                  <a:lnTo>
                    <a:pt x="921512" y="1032510"/>
                  </a:lnTo>
                  <a:lnTo>
                    <a:pt x="878205" y="1061720"/>
                  </a:lnTo>
                  <a:lnTo>
                    <a:pt x="831977" y="1085850"/>
                  </a:lnTo>
                  <a:lnTo>
                    <a:pt x="783336" y="1107440"/>
                  </a:lnTo>
                  <a:lnTo>
                    <a:pt x="732409" y="1122680"/>
                  </a:lnTo>
                  <a:lnTo>
                    <a:pt x="652272" y="1136650"/>
                  </a:lnTo>
                  <a:lnTo>
                    <a:pt x="624713" y="1139190"/>
                  </a:lnTo>
                  <a:lnTo>
                    <a:pt x="708533" y="1139190"/>
                  </a:lnTo>
                  <a:lnTo>
                    <a:pt x="787273" y="1117600"/>
                  </a:lnTo>
                  <a:lnTo>
                    <a:pt x="860933" y="1084580"/>
                  </a:lnTo>
                  <a:lnTo>
                    <a:pt x="906526" y="1056640"/>
                  </a:lnTo>
                  <a:lnTo>
                    <a:pt x="949198" y="1024890"/>
                  </a:lnTo>
                  <a:lnTo>
                    <a:pt x="988568" y="988060"/>
                  </a:lnTo>
                  <a:lnTo>
                    <a:pt x="1024255" y="949960"/>
                  </a:lnTo>
                  <a:lnTo>
                    <a:pt x="1056132" y="906780"/>
                  </a:lnTo>
                  <a:lnTo>
                    <a:pt x="1083945" y="861060"/>
                  </a:lnTo>
                  <a:lnTo>
                    <a:pt x="1107313" y="812800"/>
                  </a:lnTo>
                  <a:lnTo>
                    <a:pt x="1125982" y="762000"/>
                  </a:lnTo>
                  <a:lnTo>
                    <a:pt x="1139571" y="708660"/>
                  </a:lnTo>
                  <a:lnTo>
                    <a:pt x="1148080" y="654050"/>
                  </a:lnTo>
                  <a:lnTo>
                    <a:pt x="1150874" y="596900"/>
                  </a:lnTo>
                  <a:lnTo>
                    <a:pt x="1150267" y="570230"/>
                  </a:lnTo>
                  <a:lnTo>
                    <a:pt x="1144651" y="513080"/>
                  </a:lnTo>
                  <a:lnTo>
                    <a:pt x="1133602" y="459740"/>
                  </a:lnTo>
                  <a:lnTo>
                    <a:pt x="1117473" y="407670"/>
                  </a:lnTo>
                  <a:lnTo>
                    <a:pt x="1096518" y="358140"/>
                  </a:lnTo>
                  <a:lnTo>
                    <a:pt x="1071118" y="309880"/>
                  </a:lnTo>
                  <a:lnTo>
                    <a:pt x="1041146" y="266700"/>
                  </a:lnTo>
                  <a:lnTo>
                    <a:pt x="1007364" y="224790"/>
                  </a:lnTo>
                  <a:lnTo>
                    <a:pt x="969899" y="187960"/>
                  </a:lnTo>
                  <a:lnTo>
                    <a:pt x="928878" y="153670"/>
                  </a:lnTo>
                  <a:lnTo>
                    <a:pt x="884682" y="124460"/>
                  </a:lnTo>
                  <a:lnTo>
                    <a:pt x="837692" y="97790"/>
                  </a:lnTo>
                  <a:lnTo>
                    <a:pt x="788162" y="77470"/>
                  </a:lnTo>
                  <a:lnTo>
                    <a:pt x="736219" y="60960"/>
                  </a:lnTo>
                  <a:lnTo>
                    <a:pt x="709422" y="546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852422"/>
            <a:ext cx="807339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Esta</a:t>
            </a:r>
            <a:r>
              <a:rPr sz="2000" spc="5" dirty="0"/>
              <a:t> </a:t>
            </a:r>
            <a:r>
              <a:rPr sz="2000" spc="-5" dirty="0"/>
              <a:t>metodología</a:t>
            </a:r>
            <a:r>
              <a:rPr sz="2000" dirty="0"/>
              <a:t> </a:t>
            </a:r>
            <a:r>
              <a:rPr sz="2000" spc="-10" dirty="0"/>
              <a:t>prevé</a:t>
            </a:r>
            <a:r>
              <a:rPr sz="2000" spc="-5" dirty="0"/>
              <a:t> la</a:t>
            </a:r>
            <a:r>
              <a:rPr sz="2000" dirty="0"/>
              <a:t> </a:t>
            </a:r>
            <a:r>
              <a:rPr sz="2000" spc="-10" dirty="0"/>
              <a:t>elaboración</a:t>
            </a:r>
            <a:r>
              <a:rPr sz="2000" spc="-5" dirty="0"/>
              <a:t> de</a:t>
            </a:r>
            <a:r>
              <a:rPr sz="2000" dirty="0"/>
              <a:t> </a:t>
            </a:r>
            <a:r>
              <a:rPr sz="2000" spc="-5" dirty="0"/>
              <a:t>una</a:t>
            </a:r>
            <a:r>
              <a:rPr sz="2000" dirty="0"/>
              <a:t> </a:t>
            </a:r>
            <a:r>
              <a:rPr sz="2000" spc="-5" dirty="0"/>
              <a:t>Matriz</a:t>
            </a:r>
            <a:r>
              <a:rPr sz="2000" dirty="0"/>
              <a:t> </a:t>
            </a:r>
            <a:r>
              <a:rPr sz="2000" spc="-5" dirty="0"/>
              <a:t>de </a:t>
            </a:r>
            <a:r>
              <a:rPr sz="2000" dirty="0"/>
              <a:t> </a:t>
            </a:r>
            <a:r>
              <a:rPr sz="2000" spc="-5" dirty="0"/>
              <a:t>Exposición, que muestre los niveles de riesgo asociados </a:t>
            </a:r>
            <a:r>
              <a:rPr sz="2000" dirty="0"/>
              <a:t>a </a:t>
            </a:r>
            <a:r>
              <a:rPr sz="2000" spc="-5" dirty="0"/>
              <a:t>cada </a:t>
            </a:r>
            <a:r>
              <a:rPr sz="2000" dirty="0"/>
              <a:t> </a:t>
            </a:r>
            <a:r>
              <a:rPr sz="2000" spc="-5" dirty="0"/>
              <a:t>proceso</a:t>
            </a:r>
            <a:r>
              <a:rPr sz="2000" spc="-15" dirty="0"/>
              <a:t> </a:t>
            </a:r>
            <a:r>
              <a:rPr sz="2000" dirty="0"/>
              <a:t>a</a:t>
            </a:r>
            <a:r>
              <a:rPr sz="2000" spc="5" dirty="0"/>
              <a:t> </a:t>
            </a:r>
            <a:r>
              <a:rPr sz="2000" spc="-5" dirty="0"/>
              <a:t>partir</a:t>
            </a:r>
            <a:r>
              <a:rPr sz="2000" spc="-10" dirty="0"/>
              <a:t> </a:t>
            </a:r>
            <a:r>
              <a:rPr sz="2000" spc="-5" dirty="0"/>
              <a:t>de</a:t>
            </a:r>
            <a:r>
              <a:rPr sz="2000" dirty="0"/>
              <a:t> </a:t>
            </a:r>
            <a:r>
              <a:rPr sz="2000" spc="-5" dirty="0"/>
              <a:t>la</a:t>
            </a:r>
            <a:r>
              <a:rPr sz="2000" spc="5" dirty="0"/>
              <a:t> </a:t>
            </a:r>
            <a:r>
              <a:rPr sz="2000" spc="-5" dirty="0"/>
              <a:t>estimación</a:t>
            </a:r>
            <a:r>
              <a:rPr sz="2000" spc="-20" dirty="0"/>
              <a:t> </a:t>
            </a:r>
            <a:r>
              <a:rPr sz="2000" spc="-5" dirty="0"/>
              <a:t>de</a:t>
            </a:r>
            <a:r>
              <a:rPr sz="2000" spc="5" dirty="0"/>
              <a:t> </a:t>
            </a:r>
            <a:r>
              <a:rPr sz="2000" dirty="0"/>
              <a:t>su</a:t>
            </a:r>
            <a:r>
              <a:rPr sz="2000" spc="5" dirty="0"/>
              <a:t> </a:t>
            </a:r>
            <a:r>
              <a:rPr sz="2000" spc="-5" dirty="0"/>
              <a:t>Impacto</a:t>
            </a:r>
            <a:r>
              <a:rPr sz="2000" spc="-15" dirty="0"/>
              <a:t> </a:t>
            </a:r>
            <a:r>
              <a:rPr sz="2000" dirty="0"/>
              <a:t>y</a:t>
            </a:r>
            <a:r>
              <a:rPr sz="2000" spc="15" dirty="0"/>
              <a:t> </a:t>
            </a:r>
            <a:r>
              <a:rPr sz="2000" spc="-5" dirty="0"/>
              <a:t>Probabilidad.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535940" y="3171901"/>
            <a:ext cx="807402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Lucida Sans Unicode"/>
                <a:cs typeface="Lucida Sans Unicode"/>
              </a:rPr>
              <a:t>El </a:t>
            </a:r>
            <a:r>
              <a:rPr sz="2000" spc="-5" dirty="0">
                <a:latin typeface="Lucida Sans Unicode"/>
                <a:cs typeface="Lucida Sans Unicode"/>
              </a:rPr>
              <a:t>procedimiento </a:t>
            </a:r>
            <a:r>
              <a:rPr sz="2000" dirty="0">
                <a:latin typeface="Lucida Sans Unicode"/>
                <a:cs typeface="Lucida Sans Unicode"/>
              </a:rPr>
              <a:t>de </a:t>
            </a:r>
            <a:r>
              <a:rPr sz="2000" spc="-10" dirty="0">
                <a:latin typeface="Lucida Sans Unicode"/>
                <a:cs typeface="Lucida Sans Unicode"/>
              </a:rPr>
              <a:t>elaboración </a:t>
            </a:r>
            <a:r>
              <a:rPr sz="2000" dirty="0">
                <a:latin typeface="Lucida Sans Unicode"/>
                <a:cs typeface="Lucida Sans Unicode"/>
              </a:rPr>
              <a:t>de la </a:t>
            </a:r>
            <a:r>
              <a:rPr sz="2000" spc="-5" dirty="0">
                <a:latin typeface="Lucida Sans Unicode"/>
                <a:cs typeface="Lucida Sans Unicode"/>
              </a:rPr>
              <a:t>citada Matriz comprende 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las etapas de identificación de </a:t>
            </a:r>
            <a:r>
              <a:rPr sz="2000" spc="-10" dirty="0">
                <a:latin typeface="Lucida Sans Unicode"/>
                <a:cs typeface="Lucida Sans Unicode"/>
              </a:rPr>
              <a:t>los </a:t>
            </a:r>
            <a:r>
              <a:rPr sz="2000" spc="-5" dirty="0">
                <a:latin typeface="Lucida Sans Unicode"/>
                <a:cs typeface="Lucida Sans Unicode"/>
              </a:rPr>
              <a:t>procesos/actividades que se 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llevan </a:t>
            </a:r>
            <a:r>
              <a:rPr sz="2000" dirty="0">
                <a:latin typeface="Lucida Sans Unicode"/>
                <a:cs typeface="Lucida Sans Unicode"/>
              </a:rPr>
              <a:t>a </a:t>
            </a:r>
            <a:r>
              <a:rPr sz="2000" spc="-10" dirty="0">
                <a:latin typeface="Lucida Sans Unicode"/>
                <a:cs typeface="Lucida Sans Unicode"/>
              </a:rPr>
              <a:t>cabo en </a:t>
            </a:r>
            <a:r>
              <a:rPr sz="2000" spc="-5" dirty="0">
                <a:latin typeface="Lucida Sans Unicode"/>
                <a:cs typeface="Lucida Sans Unicode"/>
              </a:rPr>
              <a:t>el organismo </a:t>
            </a:r>
            <a:r>
              <a:rPr sz="2000" dirty="0">
                <a:latin typeface="Lucida Sans Unicode"/>
                <a:cs typeface="Lucida Sans Unicode"/>
              </a:rPr>
              <a:t>o entidad, y la </a:t>
            </a:r>
            <a:r>
              <a:rPr sz="2000" spc="-10" dirty="0">
                <a:latin typeface="Lucida Sans Unicode"/>
                <a:cs typeface="Lucida Sans Unicode"/>
              </a:rPr>
              <a:t>evaluación </a:t>
            </a:r>
            <a:r>
              <a:rPr sz="2000" spc="-5" dirty="0">
                <a:latin typeface="Lucida Sans Unicode"/>
                <a:cs typeface="Lucida Sans Unicode"/>
              </a:rPr>
              <a:t>del 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riesgo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de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incumplimiento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de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los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objetivos</a:t>
            </a:r>
            <a:r>
              <a:rPr sz="2000" dirty="0">
                <a:latin typeface="Lucida Sans Unicode"/>
                <a:cs typeface="Lucida Sans Unicode"/>
              </a:rPr>
              <a:t> a</a:t>
            </a:r>
            <a:r>
              <a:rPr sz="2000" spc="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través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5" dirty="0">
                <a:latin typeface="Lucida Sans Unicode"/>
                <a:cs typeface="Lucida Sans Unicode"/>
              </a:rPr>
              <a:t>de</a:t>
            </a:r>
            <a:r>
              <a:rPr sz="2000" spc="1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la 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estimación</a:t>
            </a:r>
            <a:r>
              <a:rPr sz="2000" spc="-3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del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impacto</a:t>
            </a:r>
            <a:r>
              <a:rPr sz="2000" spc="-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y</a:t>
            </a:r>
            <a:r>
              <a:rPr sz="2000" spc="1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de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la</a:t>
            </a:r>
            <a:r>
              <a:rPr sz="200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probabilidad</a:t>
            </a:r>
            <a:endParaRPr sz="20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73" y="249891"/>
            <a:ext cx="7661919" cy="120327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63216" y="5612079"/>
            <a:ext cx="5194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Impacto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86201" y="5117071"/>
            <a:ext cx="1819910" cy="1193800"/>
            <a:chOff x="3386201" y="5117071"/>
            <a:chExt cx="1819910" cy="1193800"/>
          </a:xfrm>
        </p:grpSpPr>
        <p:sp>
          <p:nvSpPr>
            <p:cNvPr id="10" name="object 10"/>
            <p:cNvSpPr/>
            <p:nvPr/>
          </p:nvSpPr>
          <p:spPr>
            <a:xfrm>
              <a:off x="3386201" y="5483987"/>
              <a:ext cx="458470" cy="458470"/>
            </a:xfrm>
            <a:custGeom>
              <a:avLst/>
              <a:gdLst/>
              <a:ahLst/>
              <a:cxnLst/>
              <a:rect l="l" t="t" r="r" b="b"/>
              <a:pathLst>
                <a:path w="458470" h="458470">
                  <a:moveTo>
                    <a:pt x="341122" y="0"/>
                  </a:moveTo>
                  <a:lnTo>
                    <a:pt x="226822" y="119138"/>
                  </a:lnTo>
                  <a:lnTo>
                    <a:pt x="107696" y="4699"/>
                  </a:lnTo>
                  <a:lnTo>
                    <a:pt x="0" y="116852"/>
                  </a:lnTo>
                  <a:lnTo>
                    <a:pt x="119125" y="231254"/>
                  </a:lnTo>
                  <a:lnTo>
                    <a:pt x="4699" y="350342"/>
                  </a:lnTo>
                  <a:lnTo>
                    <a:pt x="116839" y="458038"/>
                  </a:lnTo>
                  <a:lnTo>
                    <a:pt x="231139" y="338937"/>
                  </a:lnTo>
                  <a:lnTo>
                    <a:pt x="350265" y="453339"/>
                  </a:lnTo>
                  <a:lnTo>
                    <a:pt x="457962" y="341236"/>
                  </a:lnTo>
                  <a:lnTo>
                    <a:pt x="338836" y="226834"/>
                  </a:lnTo>
                  <a:lnTo>
                    <a:pt x="453263" y="107734"/>
                  </a:lnTo>
                  <a:lnTo>
                    <a:pt x="341122" y="0"/>
                  </a:lnTo>
                  <a:close/>
                </a:path>
              </a:pathLst>
            </a:custGeom>
            <a:solidFill>
              <a:srgbClr val="ACC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38600" y="5143500"/>
              <a:ext cx="1140460" cy="1140460"/>
            </a:xfrm>
            <a:custGeom>
              <a:avLst/>
              <a:gdLst/>
              <a:ahLst/>
              <a:cxnLst/>
              <a:rect l="l" t="t" r="r" b="b"/>
              <a:pathLst>
                <a:path w="1140460" h="1140460">
                  <a:moveTo>
                    <a:pt x="569976" y="0"/>
                  </a:moveTo>
                  <a:lnTo>
                    <a:pt x="520790" y="2091"/>
                  </a:lnTo>
                  <a:lnTo>
                    <a:pt x="472767" y="8253"/>
                  </a:lnTo>
                  <a:lnTo>
                    <a:pt x="426078" y="18313"/>
                  </a:lnTo>
                  <a:lnTo>
                    <a:pt x="380894" y="32101"/>
                  </a:lnTo>
                  <a:lnTo>
                    <a:pt x="337386" y="49445"/>
                  </a:lnTo>
                  <a:lnTo>
                    <a:pt x="295725" y="70175"/>
                  </a:lnTo>
                  <a:lnTo>
                    <a:pt x="256082" y="94120"/>
                  </a:lnTo>
                  <a:lnTo>
                    <a:pt x="218628" y="121109"/>
                  </a:lnTo>
                  <a:lnTo>
                    <a:pt x="183534" y="150970"/>
                  </a:lnTo>
                  <a:lnTo>
                    <a:pt x="150970" y="183534"/>
                  </a:lnTo>
                  <a:lnTo>
                    <a:pt x="121109" y="218628"/>
                  </a:lnTo>
                  <a:lnTo>
                    <a:pt x="94120" y="256082"/>
                  </a:lnTo>
                  <a:lnTo>
                    <a:pt x="70175" y="295725"/>
                  </a:lnTo>
                  <a:lnTo>
                    <a:pt x="49445" y="337386"/>
                  </a:lnTo>
                  <a:lnTo>
                    <a:pt x="32101" y="380894"/>
                  </a:lnTo>
                  <a:lnTo>
                    <a:pt x="18313" y="426078"/>
                  </a:lnTo>
                  <a:lnTo>
                    <a:pt x="8253" y="472767"/>
                  </a:lnTo>
                  <a:lnTo>
                    <a:pt x="2091" y="520790"/>
                  </a:lnTo>
                  <a:lnTo>
                    <a:pt x="0" y="569976"/>
                  </a:lnTo>
                  <a:lnTo>
                    <a:pt x="2091" y="619156"/>
                  </a:lnTo>
                  <a:lnTo>
                    <a:pt x="8253" y="667175"/>
                  </a:lnTo>
                  <a:lnTo>
                    <a:pt x="18313" y="713860"/>
                  </a:lnTo>
                  <a:lnTo>
                    <a:pt x="32101" y="759042"/>
                  </a:lnTo>
                  <a:lnTo>
                    <a:pt x="49445" y="802549"/>
                  </a:lnTo>
                  <a:lnTo>
                    <a:pt x="70175" y="844209"/>
                  </a:lnTo>
                  <a:lnTo>
                    <a:pt x="94120" y="883852"/>
                  </a:lnTo>
                  <a:lnTo>
                    <a:pt x="121109" y="921307"/>
                  </a:lnTo>
                  <a:lnTo>
                    <a:pt x="150970" y="956402"/>
                  </a:lnTo>
                  <a:lnTo>
                    <a:pt x="183534" y="988967"/>
                  </a:lnTo>
                  <a:lnTo>
                    <a:pt x="218628" y="1018830"/>
                  </a:lnTo>
                  <a:lnTo>
                    <a:pt x="256082" y="1045821"/>
                  </a:lnTo>
                  <a:lnTo>
                    <a:pt x="295725" y="1069768"/>
                  </a:lnTo>
                  <a:lnTo>
                    <a:pt x="337386" y="1090500"/>
                  </a:lnTo>
                  <a:lnTo>
                    <a:pt x="380894" y="1107846"/>
                  </a:lnTo>
                  <a:lnTo>
                    <a:pt x="426078" y="1121636"/>
                  </a:lnTo>
                  <a:lnTo>
                    <a:pt x="472767" y="1131697"/>
                  </a:lnTo>
                  <a:lnTo>
                    <a:pt x="520790" y="1137859"/>
                  </a:lnTo>
                  <a:lnTo>
                    <a:pt x="569976" y="1139952"/>
                  </a:lnTo>
                  <a:lnTo>
                    <a:pt x="619161" y="1137859"/>
                  </a:lnTo>
                  <a:lnTo>
                    <a:pt x="667184" y="1131697"/>
                  </a:lnTo>
                  <a:lnTo>
                    <a:pt x="713873" y="1121636"/>
                  </a:lnTo>
                  <a:lnTo>
                    <a:pt x="759057" y="1107846"/>
                  </a:lnTo>
                  <a:lnTo>
                    <a:pt x="802565" y="1090500"/>
                  </a:lnTo>
                  <a:lnTo>
                    <a:pt x="844226" y="1069768"/>
                  </a:lnTo>
                  <a:lnTo>
                    <a:pt x="883869" y="1045821"/>
                  </a:lnTo>
                  <a:lnTo>
                    <a:pt x="921323" y="1018830"/>
                  </a:lnTo>
                  <a:lnTo>
                    <a:pt x="956417" y="988967"/>
                  </a:lnTo>
                  <a:lnTo>
                    <a:pt x="988981" y="956402"/>
                  </a:lnTo>
                  <a:lnTo>
                    <a:pt x="1018842" y="921307"/>
                  </a:lnTo>
                  <a:lnTo>
                    <a:pt x="1045831" y="883852"/>
                  </a:lnTo>
                  <a:lnTo>
                    <a:pt x="1069776" y="844209"/>
                  </a:lnTo>
                  <a:lnTo>
                    <a:pt x="1090506" y="802549"/>
                  </a:lnTo>
                  <a:lnTo>
                    <a:pt x="1107850" y="759042"/>
                  </a:lnTo>
                  <a:lnTo>
                    <a:pt x="1121638" y="713860"/>
                  </a:lnTo>
                  <a:lnTo>
                    <a:pt x="1131698" y="667175"/>
                  </a:lnTo>
                  <a:lnTo>
                    <a:pt x="1137860" y="619156"/>
                  </a:lnTo>
                  <a:lnTo>
                    <a:pt x="1139952" y="569976"/>
                  </a:lnTo>
                  <a:lnTo>
                    <a:pt x="1137860" y="520790"/>
                  </a:lnTo>
                  <a:lnTo>
                    <a:pt x="1131698" y="472767"/>
                  </a:lnTo>
                  <a:lnTo>
                    <a:pt x="1121638" y="426078"/>
                  </a:lnTo>
                  <a:lnTo>
                    <a:pt x="1107850" y="380894"/>
                  </a:lnTo>
                  <a:lnTo>
                    <a:pt x="1090506" y="337386"/>
                  </a:lnTo>
                  <a:lnTo>
                    <a:pt x="1069776" y="295725"/>
                  </a:lnTo>
                  <a:lnTo>
                    <a:pt x="1045831" y="256082"/>
                  </a:lnTo>
                  <a:lnTo>
                    <a:pt x="1018842" y="218628"/>
                  </a:lnTo>
                  <a:lnTo>
                    <a:pt x="988981" y="183534"/>
                  </a:lnTo>
                  <a:lnTo>
                    <a:pt x="956417" y="150970"/>
                  </a:lnTo>
                  <a:lnTo>
                    <a:pt x="921323" y="121109"/>
                  </a:lnTo>
                  <a:lnTo>
                    <a:pt x="883869" y="94120"/>
                  </a:lnTo>
                  <a:lnTo>
                    <a:pt x="844226" y="70175"/>
                  </a:lnTo>
                  <a:lnTo>
                    <a:pt x="802565" y="49445"/>
                  </a:lnTo>
                  <a:lnTo>
                    <a:pt x="759057" y="32101"/>
                  </a:lnTo>
                  <a:lnTo>
                    <a:pt x="713873" y="18313"/>
                  </a:lnTo>
                  <a:lnTo>
                    <a:pt x="667184" y="8253"/>
                  </a:lnTo>
                  <a:lnTo>
                    <a:pt x="619161" y="2091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11168" y="5117071"/>
              <a:ext cx="1195070" cy="1193800"/>
            </a:xfrm>
            <a:custGeom>
              <a:avLst/>
              <a:gdLst/>
              <a:ahLst/>
              <a:cxnLst/>
              <a:rect l="l" t="t" r="r" b="b"/>
              <a:pathLst>
                <a:path w="1195070" h="1193800">
                  <a:moveTo>
                    <a:pt x="627507" y="0"/>
                  </a:moveTo>
                  <a:lnTo>
                    <a:pt x="566039" y="0"/>
                  </a:lnTo>
                  <a:lnTo>
                    <a:pt x="535686" y="2540"/>
                  </a:lnTo>
                  <a:lnTo>
                    <a:pt x="476377" y="11430"/>
                  </a:lnTo>
                  <a:lnTo>
                    <a:pt x="419227" y="26670"/>
                  </a:lnTo>
                  <a:lnTo>
                    <a:pt x="364236" y="46990"/>
                  </a:lnTo>
                  <a:lnTo>
                    <a:pt x="312039" y="72390"/>
                  </a:lnTo>
                  <a:lnTo>
                    <a:pt x="262890" y="101600"/>
                  </a:lnTo>
                  <a:lnTo>
                    <a:pt x="216916" y="137160"/>
                  </a:lnTo>
                  <a:lnTo>
                    <a:pt x="174498" y="175260"/>
                  </a:lnTo>
                  <a:lnTo>
                    <a:pt x="136144" y="217170"/>
                  </a:lnTo>
                  <a:lnTo>
                    <a:pt x="101727" y="264160"/>
                  </a:lnTo>
                  <a:lnTo>
                    <a:pt x="71755" y="312420"/>
                  </a:lnTo>
                  <a:lnTo>
                    <a:pt x="46609" y="365760"/>
                  </a:lnTo>
                  <a:lnTo>
                    <a:pt x="26670" y="420370"/>
                  </a:lnTo>
                  <a:lnTo>
                    <a:pt x="12065" y="477520"/>
                  </a:lnTo>
                  <a:lnTo>
                    <a:pt x="3048" y="537210"/>
                  </a:lnTo>
                  <a:lnTo>
                    <a:pt x="0" y="598170"/>
                  </a:lnTo>
                  <a:lnTo>
                    <a:pt x="889" y="628650"/>
                  </a:lnTo>
                  <a:lnTo>
                    <a:pt x="6985" y="688340"/>
                  </a:lnTo>
                  <a:lnTo>
                    <a:pt x="18923" y="746760"/>
                  </a:lnTo>
                  <a:lnTo>
                    <a:pt x="36449" y="802640"/>
                  </a:lnTo>
                  <a:lnTo>
                    <a:pt x="59182" y="857250"/>
                  </a:lnTo>
                  <a:lnTo>
                    <a:pt x="86868" y="906780"/>
                  </a:lnTo>
                  <a:lnTo>
                    <a:pt x="119126" y="955040"/>
                  </a:lnTo>
                  <a:lnTo>
                    <a:pt x="155702" y="999490"/>
                  </a:lnTo>
                  <a:lnTo>
                    <a:pt x="196215" y="1040130"/>
                  </a:lnTo>
                  <a:lnTo>
                    <a:pt x="240537" y="1075690"/>
                  </a:lnTo>
                  <a:lnTo>
                    <a:pt x="288163" y="1108710"/>
                  </a:lnTo>
                  <a:lnTo>
                    <a:pt x="338963" y="1135380"/>
                  </a:lnTo>
                  <a:lnTo>
                    <a:pt x="420497" y="1168400"/>
                  </a:lnTo>
                  <a:lnTo>
                    <a:pt x="477647" y="1182370"/>
                  </a:lnTo>
                  <a:lnTo>
                    <a:pt x="537083" y="1191260"/>
                  </a:lnTo>
                  <a:lnTo>
                    <a:pt x="567309" y="1193800"/>
                  </a:lnTo>
                  <a:lnTo>
                    <a:pt x="628777" y="1193800"/>
                  </a:lnTo>
                  <a:lnTo>
                    <a:pt x="688975" y="1187450"/>
                  </a:lnTo>
                  <a:lnTo>
                    <a:pt x="747268" y="1176020"/>
                  </a:lnTo>
                  <a:lnTo>
                    <a:pt x="791482" y="1162050"/>
                  </a:lnTo>
                  <a:lnTo>
                    <a:pt x="597281" y="1162050"/>
                  </a:lnTo>
                  <a:lnTo>
                    <a:pt x="568198" y="1160780"/>
                  </a:lnTo>
                  <a:lnTo>
                    <a:pt x="483489" y="1150620"/>
                  </a:lnTo>
                  <a:lnTo>
                    <a:pt x="429514" y="1136650"/>
                  </a:lnTo>
                  <a:lnTo>
                    <a:pt x="377571" y="1117600"/>
                  </a:lnTo>
                  <a:lnTo>
                    <a:pt x="328295" y="1093470"/>
                  </a:lnTo>
                  <a:lnTo>
                    <a:pt x="281813" y="1065530"/>
                  </a:lnTo>
                  <a:lnTo>
                    <a:pt x="238252" y="1032510"/>
                  </a:lnTo>
                  <a:lnTo>
                    <a:pt x="198247" y="995680"/>
                  </a:lnTo>
                  <a:lnTo>
                    <a:pt x="161798" y="956310"/>
                  </a:lnTo>
                  <a:lnTo>
                    <a:pt x="129286" y="913130"/>
                  </a:lnTo>
                  <a:lnTo>
                    <a:pt x="100965" y="866140"/>
                  </a:lnTo>
                  <a:lnTo>
                    <a:pt x="77216" y="816610"/>
                  </a:lnTo>
                  <a:lnTo>
                    <a:pt x="58293" y="764540"/>
                  </a:lnTo>
                  <a:lnTo>
                    <a:pt x="44450" y="711200"/>
                  </a:lnTo>
                  <a:lnTo>
                    <a:pt x="35814" y="654050"/>
                  </a:lnTo>
                  <a:lnTo>
                    <a:pt x="32893" y="596900"/>
                  </a:lnTo>
                  <a:lnTo>
                    <a:pt x="33655" y="567690"/>
                  </a:lnTo>
                  <a:lnTo>
                    <a:pt x="39497" y="510540"/>
                  </a:lnTo>
                  <a:lnTo>
                    <a:pt x="50673" y="455930"/>
                  </a:lnTo>
                  <a:lnTo>
                    <a:pt x="67183" y="402590"/>
                  </a:lnTo>
                  <a:lnTo>
                    <a:pt x="88646" y="351790"/>
                  </a:lnTo>
                  <a:lnTo>
                    <a:pt x="114808" y="304800"/>
                  </a:lnTo>
                  <a:lnTo>
                    <a:pt x="145161" y="259080"/>
                  </a:lnTo>
                  <a:lnTo>
                    <a:pt x="179705" y="217170"/>
                  </a:lnTo>
                  <a:lnTo>
                    <a:pt x="218059" y="179070"/>
                  </a:lnTo>
                  <a:lnTo>
                    <a:pt x="259842" y="144780"/>
                  </a:lnTo>
                  <a:lnTo>
                    <a:pt x="304800" y="114300"/>
                  </a:lnTo>
                  <a:lnTo>
                    <a:pt x="352806" y="87630"/>
                  </a:lnTo>
                  <a:lnTo>
                    <a:pt x="403479" y="67310"/>
                  </a:lnTo>
                  <a:lnTo>
                    <a:pt x="456565" y="50800"/>
                  </a:lnTo>
                  <a:lnTo>
                    <a:pt x="511556" y="39370"/>
                  </a:lnTo>
                  <a:lnTo>
                    <a:pt x="568452" y="33020"/>
                  </a:lnTo>
                  <a:lnTo>
                    <a:pt x="794312" y="33020"/>
                  </a:lnTo>
                  <a:lnTo>
                    <a:pt x="745998" y="17780"/>
                  </a:lnTo>
                  <a:lnTo>
                    <a:pt x="717169" y="11430"/>
                  </a:lnTo>
                  <a:lnTo>
                    <a:pt x="687578" y="6350"/>
                  </a:lnTo>
                  <a:lnTo>
                    <a:pt x="657733" y="2540"/>
                  </a:lnTo>
                  <a:lnTo>
                    <a:pt x="627507" y="0"/>
                  </a:lnTo>
                  <a:close/>
                </a:path>
                <a:path w="1195070" h="1193800">
                  <a:moveTo>
                    <a:pt x="794312" y="33020"/>
                  </a:moveTo>
                  <a:lnTo>
                    <a:pt x="626618" y="33020"/>
                  </a:lnTo>
                  <a:lnTo>
                    <a:pt x="655320" y="35560"/>
                  </a:lnTo>
                  <a:lnTo>
                    <a:pt x="683514" y="39370"/>
                  </a:lnTo>
                  <a:lnTo>
                    <a:pt x="738632" y="50800"/>
                  </a:lnTo>
                  <a:lnTo>
                    <a:pt x="791718" y="67310"/>
                  </a:lnTo>
                  <a:lnTo>
                    <a:pt x="842264" y="88900"/>
                  </a:lnTo>
                  <a:lnTo>
                    <a:pt x="890270" y="114300"/>
                  </a:lnTo>
                  <a:lnTo>
                    <a:pt x="935228" y="144780"/>
                  </a:lnTo>
                  <a:lnTo>
                    <a:pt x="977138" y="179070"/>
                  </a:lnTo>
                  <a:lnTo>
                    <a:pt x="1015238" y="217170"/>
                  </a:lnTo>
                  <a:lnTo>
                    <a:pt x="1049782" y="259080"/>
                  </a:lnTo>
                  <a:lnTo>
                    <a:pt x="1080262" y="304800"/>
                  </a:lnTo>
                  <a:lnTo>
                    <a:pt x="1106297" y="353060"/>
                  </a:lnTo>
                  <a:lnTo>
                    <a:pt x="1127760" y="402590"/>
                  </a:lnTo>
                  <a:lnTo>
                    <a:pt x="1144143" y="455930"/>
                  </a:lnTo>
                  <a:lnTo>
                    <a:pt x="1155446" y="511810"/>
                  </a:lnTo>
                  <a:lnTo>
                    <a:pt x="1161161" y="567690"/>
                  </a:lnTo>
                  <a:lnTo>
                    <a:pt x="1161923" y="596900"/>
                  </a:lnTo>
                  <a:lnTo>
                    <a:pt x="1161194" y="624840"/>
                  </a:lnTo>
                  <a:lnTo>
                    <a:pt x="1155319" y="683260"/>
                  </a:lnTo>
                  <a:lnTo>
                    <a:pt x="1144143" y="737870"/>
                  </a:lnTo>
                  <a:lnTo>
                    <a:pt x="1127633" y="791210"/>
                  </a:lnTo>
                  <a:lnTo>
                    <a:pt x="1106170" y="842010"/>
                  </a:lnTo>
                  <a:lnTo>
                    <a:pt x="1080135" y="890270"/>
                  </a:lnTo>
                  <a:lnTo>
                    <a:pt x="1049655" y="934720"/>
                  </a:lnTo>
                  <a:lnTo>
                    <a:pt x="1015111" y="976630"/>
                  </a:lnTo>
                  <a:lnTo>
                    <a:pt x="976884" y="1014730"/>
                  </a:lnTo>
                  <a:lnTo>
                    <a:pt x="934974" y="1049020"/>
                  </a:lnTo>
                  <a:lnTo>
                    <a:pt x="890016" y="1079500"/>
                  </a:lnTo>
                  <a:lnTo>
                    <a:pt x="842010" y="1106170"/>
                  </a:lnTo>
                  <a:lnTo>
                    <a:pt x="791337" y="1127760"/>
                  </a:lnTo>
                  <a:lnTo>
                    <a:pt x="738378" y="1144270"/>
                  </a:lnTo>
                  <a:lnTo>
                    <a:pt x="655066" y="1158240"/>
                  </a:lnTo>
                  <a:lnTo>
                    <a:pt x="597281" y="1162050"/>
                  </a:lnTo>
                  <a:lnTo>
                    <a:pt x="791482" y="1162050"/>
                  </a:lnTo>
                  <a:lnTo>
                    <a:pt x="830580" y="1146810"/>
                  </a:lnTo>
                  <a:lnTo>
                    <a:pt x="882650" y="1122680"/>
                  </a:lnTo>
                  <a:lnTo>
                    <a:pt x="932053" y="1092200"/>
                  </a:lnTo>
                  <a:lnTo>
                    <a:pt x="977900" y="1057910"/>
                  </a:lnTo>
                  <a:lnTo>
                    <a:pt x="1020191" y="1018540"/>
                  </a:lnTo>
                  <a:lnTo>
                    <a:pt x="1058926" y="976630"/>
                  </a:lnTo>
                  <a:lnTo>
                    <a:pt x="1093089" y="930910"/>
                  </a:lnTo>
                  <a:lnTo>
                    <a:pt x="1123061" y="881380"/>
                  </a:lnTo>
                  <a:lnTo>
                    <a:pt x="1148080" y="829310"/>
                  </a:lnTo>
                  <a:lnTo>
                    <a:pt x="1168146" y="774700"/>
                  </a:lnTo>
                  <a:lnTo>
                    <a:pt x="1182751" y="716280"/>
                  </a:lnTo>
                  <a:lnTo>
                    <a:pt x="1191768" y="657860"/>
                  </a:lnTo>
                  <a:lnTo>
                    <a:pt x="1194816" y="596900"/>
                  </a:lnTo>
                  <a:lnTo>
                    <a:pt x="1193927" y="565150"/>
                  </a:lnTo>
                  <a:lnTo>
                    <a:pt x="1187831" y="505460"/>
                  </a:lnTo>
                  <a:lnTo>
                    <a:pt x="1175766" y="447040"/>
                  </a:lnTo>
                  <a:lnTo>
                    <a:pt x="1158367" y="391160"/>
                  </a:lnTo>
                  <a:lnTo>
                    <a:pt x="1135634" y="337820"/>
                  </a:lnTo>
                  <a:lnTo>
                    <a:pt x="1107948" y="287020"/>
                  </a:lnTo>
                  <a:lnTo>
                    <a:pt x="1075690" y="238760"/>
                  </a:lnTo>
                  <a:lnTo>
                    <a:pt x="1039114" y="195580"/>
                  </a:lnTo>
                  <a:lnTo>
                    <a:pt x="998601" y="154940"/>
                  </a:lnTo>
                  <a:lnTo>
                    <a:pt x="954278" y="118110"/>
                  </a:lnTo>
                  <a:lnTo>
                    <a:pt x="906653" y="86360"/>
                  </a:lnTo>
                  <a:lnTo>
                    <a:pt x="855853" y="58420"/>
                  </a:lnTo>
                  <a:lnTo>
                    <a:pt x="802259" y="35560"/>
                  </a:lnTo>
                  <a:lnTo>
                    <a:pt x="794312" y="33020"/>
                  </a:lnTo>
                  <a:close/>
                </a:path>
                <a:path w="1195070" h="1193800">
                  <a:moveTo>
                    <a:pt x="597789" y="43180"/>
                  </a:moveTo>
                  <a:lnTo>
                    <a:pt x="513588" y="49530"/>
                  </a:lnTo>
                  <a:lnTo>
                    <a:pt x="459486" y="60960"/>
                  </a:lnTo>
                  <a:lnTo>
                    <a:pt x="382397" y="86360"/>
                  </a:lnTo>
                  <a:lnTo>
                    <a:pt x="334010" y="110490"/>
                  </a:lnTo>
                  <a:lnTo>
                    <a:pt x="288290" y="138430"/>
                  </a:lnTo>
                  <a:lnTo>
                    <a:pt x="245618" y="170180"/>
                  </a:lnTo>
                  <a:lnTo>
                    <a:pt x="206375" y="205740"/>
                  </a:lnTo>
                  <a:lnTo>
                    <a:pt x="170561" y="245110"/>
                  </a:lnTo>
                  <a:lnTo>
                    <a:pt x="138684" y="287020"/>
                  </a:lnTo>
                  <a:lnTo>
                    <a:pt x="110871" y="332740"/>
                  </a:lnTo>
                  <a:lnTo>
                    <a:pt x="87503" y="381000"/>
                  </a:lnTo>
                  <a:lnTo>
                    <a:pt x="68834" y="431800"/>
                  </a:lnTo>
                  <a:lnTo>
                    <a:pt x="55245" y="485140"/>
                  </a:lnTo>
                  <a:lnTo>
                    <a:pt x="46736" y="539750"/>
                  </a:lnTo>
                  <a:lnTo>
                    <a:pt x="43942" y="596900"/>
                  </a:lnTo>
                  <a:lnTo>
                    <a:pt x="44577" y="624840"/>
                  </a:lnTo>
                  <a:lnTo>
                    <a:pt x="50165" y="680720"/>
                  </a:lnTo>
                  <a:lnTo>
                    <a:pt x="61214" y="735330"/>
                  </a:lnTo>
                  <a:lnTo>
                    <a:pt x="77343" y="787400"/>
                  </a:lnTo>
                  <a:lnTo>
                    <a:pt x="98298" y="836930"/>
                  </a:lnTo>
                  <a:lnTo>
                    <a:pt x="123952" y="883920"/>
                  </a:lnTo>
                  <a:lnTo>
                    <a:pt x="153670" y="928370"/>
                  </a:lnTo>
                  <a:lnTo>
                    <a:pt x="187452" y="969010"/>
                  </a:lnTo>
                  <a:lnTo>
                    <a:pt x="225044" y="1007110"/>
                  </a:lnTo>
                  <a:lnTo>
                    <a:pt x="265938" y="1040130"/>
                  </a:lnTo>
                  <a:lnTo>
                    <a:pt x="310007" y="1070610"/>
                  </a:lnTo>
                  <a:lnTo>
                    <a:pt x="357124" y="1096010"/>
                  </a:lnTo>
                  <a:lnTo>
                    <a:pt x="432435" y="1125220"/>
                  </a:lnTo>
                  <a:lnTo>
                    <a:pt x="485394" y="1139190"/>
                  </a:lnTo>
                  <a:lnTo>
                    <a:pt x="540385" y="1148080"/>
                  </a:lnTo>
                  <a:lnTo>
                    <a:pt x="597027" y="1150620"/>
                  </a:lnTo>
                  <a:lnTo>
                    <a:pt x="653669" y="1148080"/>
                  </a:lnTo>
                  <a:lnTo>
                    <a:pt x="681228" y="1144270"/>
                  </a:lnTo>
                  <a:lnTo>
                    <a:pt x="708533" y="1139190"/>
                  </a:lnTo>
                  <a:lnTo>
                    <a:pt x="568833" y="1139190"/>
                  </a:lnTo>
                  <a:lnTo>
                    <a:pt x="541147" y="1136650"/>
                  </a:lnTo>
                  <a:lnTo>
                    <a:pt x="487426" y="1129030"/>
                  </a:lnTo>
                  <a:lnTo>
                    <a:pt x="435483" y="1115060"/>
                  </a:lnTo>
                  <a:lnTo>
                    <a:pt x="385572" y="1097280"/>
                  </a:lnTo>
                  <a:lnTo>
                    <a:pt x="338201" y="1074420"/>
                  </a:lnTo>
                  <a:lnTo>
                    <a:pt x="293624" y="1046480"/>
                  </a:lnTo>
                  <a:lnTo>
                    <a:pt x="251841" y="1014730"/>
                  </a:lnTo>
                  <a:lnTo>
                    <a:pt x="213360" y="980440"/>
                  </a:lnTo>
                  <a:lnTo>
                    <a:pt x="178435" y="941070"/>
                  </a:lnTo>
                  <a:lnTo>
                    <a:pt x="147066" y="900430"/>
                  </a:lnTo>
                  <a:lnTo>
                    <a:pt x="120015" y="854710"/>
                  </a:lnTo>
                  <a:lnTo>
                    <a:pt x="97155" y="807720"/>
                  </a:lnTo>
                  <a:lnTo>
                    <a:pt x="78994" y="758190"/>
                  </a:lnTo>
                  <a:lnTo>
                    <a:pt x="65786" y="706120"/>
                  </a:lnTo>
                  <a:lnTo>
                    <a:pt x="57658" y="651510"/>
                  </a:lnTo>
                  <a:lnTo>
                    <a:pt x="54864" y="596900"/>
                  </a:lnTo>
                  <a:lnTo>
                    <a:pt x="55626" y="568960"/>
                  </a:lnTo>
                  <a:lnTo>
                    <a:pt x="61214" y="514350"/>
                  </a:lnTo>
                  <a:lnTo>
                    <a:pt x="72136" y="461010"/>
                  </a:lnTo>
                  <a:lnTo>
                    <a:pt x="88011" y="410210"/>
                  </a:lnTo>
                  <a:lnTo>
                    <a:pt x="108585" y="361950"/>
                  </a:lnTo>
                  <a:lnTo>
                    <a:pt x="133731" y="314960"/>
                  </a:lnTo>
                  <a:lnTo>
                    <a:pt x="163068" y="271780"/>
                  </a:lnTo>
                  <a:lnTo>
                    <a:pt x="196215" y="232410"/>
                  </a:lnTo>
                  <a:lnTo>
                    <a:pt x="233172" y="195580"/>
                  </a:lnTo>
                  <a:lnTo>
                    <a:pt x="273431" y="161290"/>
                  </a:lnTo>
                  <a:lnTo>
                    <a:pt x="316611" y="133350"/>
                  </a:lnTo>
                  <a:lnTo>
                    <a:pt x="362839" y="107950"/>
                  </a:lnTo>
                  <a:lnTo>
                    <a:pt x="436753" y="78740"/>
                  </a:lnTo>
                  <a:lnTo>
                    <a:pt x="515493" y="60960"/>
                  </a:lnTo>
                  <a:lnTo>
                    <a:pt x="570103" y="54610"/>
                  </a:lnTo>
                  <a:lnTo>
                    <a:pt x="709422" y="54610"/>
                  </a:lnTo>
                  <a:lnTo>
                    <a:pt x="682117" y="49530"/>
                  </a:lnTo>
                  <a:lnTo>
                    <a:pt x="626364" y="44450"/>
                  </a:lnTo>
                  <a:lnTo>
                    <a:pt x="597789" y="43180"/>
                  </a:lnTo>
                  <a:close/>
                </a:path>
                <a:path w="1195070" h="1193800">
                  <a:moveTo>
                    <a:pt x="709422" y="54610"/>
                  </a:moveTo>
                  <a:lnTo>
                    <a:pt x="598170" y="54610"/>
                  </a:lnTo>
                  <a:lnTo>
                    <a:pt x="653669" y="57150"/>
                  </a:lnTo>
                  <a:lnTo>
                    <a:pt x="680720" y="60960"/>
                  </a:lnTo>
                  <a:lnTo>
                    <a:pt x="759460" y="78740"/>
                  </a:lnTo>
                  <a:lnTo>
                    <a:pt x="833120" y="107950"/>
                  </a:lnTo>
                  <a:lnTo>
                    <a:pt x="879221" y="133350"/>
                  </a:lnTo>
                  <a:lnTo>
                    <a:pt x="922528" y="162560"/>
                  </a:lnTo>
                  <a:lnTo>
                    <a:pt x="962787" y="195580"/>
                  </a:lnTo>
                  <a:lnTo>
                    <a:pt x="999363" y="232410"/>
                  </a:lnTo>
                  <a:lnTo>
                    <a:pt x="1032510" y="273050"/>
                  </a:lnTo>
                  <a:lnTo>
                    <a:pt x="1061847" y="316230"/>
                  </a:lnTo>
                  <a:lnTo>
                    <a:pt x="1086739" y="361950"/>
                  </a:lnTo>
                  <a:lnTo>
                    <a:pt x="1107313" y="411480"/>
                  </a:lnTo>
                  <a:lnTo>
                    <a:pt x="1122934" y="462280"/>
                  </a:lnTo>
                  <a:lnTo>
                    <a:pt x="1133856" y="515620"/>
                  </a:lnTo>
                  <a:lnTo>
                    <a:pt x="1139317" y="570230"/>
                  </a:lnTo>
                  <a:lnTo>
                    <a:pt x="1139952" y="598170"/>
                  </a:lnTo>
                  <a:lnTo>
                    <a:pt x="1139190" y="626110"/>
                  </a:lnTo>
                  <a:lnTo>
                    <a:pt x="1133602" y="680720"/>
                  </a:lnTo>
                  <a:lnTo>
                    <a:pt x="1122680" y="734060"/>
                  </a:lnTo>
                  <a:lnTo>
                    <a:pt x="1106805" y="784860"/>
                  </a:lnTo>
                  <a:lnTo>
                    <a:pt x="1086231" y="833120"/>
                  </a:lnTo>
                  <a:lnTo>
                    <a:pt x="1061085" y="878840"/>
                  </a:lnTo>
                  <a:lnTo>
                    <a:pt x="1031748" y="922020"/>
                  </a:lnTo>
                  <a:lnTo>
                    <a:pt x="998601" y="962660"/>
                  </a:lnTo>
                  <a:lnTo>
                    <a:pt x="961771" y="999490"/>
                  </a:lnTo>
                  <a:lnTo>
                    <a:pt x="921512" y="1032510"/>
                  </a:lnTo>
                  <a:lnTo>
                    <a:pt x="878205" y="1061720"/>
                  </a:lnTo>
                  <a:lnTo>
                    <a:pt x="831977" y="1085850"/>
                  </a:lnTo>
                  <a:lnTo>
                    <a:pt x="783336" y="1107440"/>
                  </a:lnTo>
                  <a:lnTo>
                    <a:pt x="732409" y="1122680"/>
                  </a:lnTo>
                  <a:lnTo>
                    <a:pt x="652272" y="1136650"/>
                  </a:lnTo>
                  <a:lnTo>
                    <a:pt x="624713" y="1139190"/>
                  </a:lnTo>
                  <a:lnTo>
                    <a:pt x="708533" y="1139190"/>
                  </a:lnTo>
                  <a:lnTo>
                    <a:pt x="787273" y="1117600"/>
                  </a:lnTo>
                  <a:lnTo>
                    <a:pt x="860933" y="1084580"/>
                  </a:lnTo>
                  <a:lnTo>
                    <a:pt x="906526" y="1056640"/>
                  </a:lnTo>
                  <a:lnTo>
                    <a:pt x="949198" y="1024890"/>
                  </a:lnTo>
                  <a:lnTo>
                    <a:pt x="988568" y="988060"/>
                  </a:lnTo>
                  <a:lnTo>
                    <a:pt x="1024255" y="949960"/>
                  </a:lnTo>
                  <a:lnTo>
                    <a:pt x="1056132" y="906780"/>
                  </a:lnTo>
                  <a:lnTo>
                    <a:pt x="1083945" y="861060"/>
                  </a:lnTo>
                  <a:lnTo>
                    <a:pt x="1107313" y="812800"/>
                  </a:lnTo>
                  <a:lnTo>
                    <a:pt x="1125982" y="762000"/>
                  </a:lnTo>
                  <a:lnTo>
                    <a:pt x="1139571" y="708660"/>
                  </a:lnTo>
                  <a:lnTo>
                    <a:pt x="1148080" y="654050"/>
                  </a:lnTo>
                  <a:lnTo>
                    <a:pt x="1150874" y="596900"/>
                  </a:lnTo>
                  <a:lnTo>
                    <a:pt x="1150267" y="570230"/>
                  </a:lnTo>
                  <a:lnTo>
                    <a:pt x="1144651" y="513080"/>
                  </a:lnTo>
                  <a:lnTo>
                    <a:pt x="1133602" y="459740"/>
                  </a:lnTo>
                  <a:lnTo>
                    <a:pt x="1117473" y="407670"/>
                  </a:lnTo>
                  <a:lnTo>
                    <a:pt x="1096518" y="358140"/>
                  </a:lnTo>
                  <a:lnTo>
                    <a:pt x="1071118" y="309880"/>
                  </a:lnTo>
                  <a:lnTo>
                    <a:pt x="1041146" y="266700"/>
                  </a:lnTo>
                  <a:lnTo>
                    <a:pt x="1007364" y="224790"/>
                  </a:lnTo>
                  <a:lnTo>
                    <a:pt x="969899" y="187960"/>
                  </a:lnTo>
                  <a:lnTo>
                    <a:pt x="928878" y="153670"/>
                  </a:lnTo>
                  <a:lnTo>
                    <a:pt x="884682" y="124460"/>
                  </a:lnTo>
                  <a:lnTo>
                    <a:pt x="837692" y="97790"/>
                  </a:lnTo>
                  <a:lnTo>
                    <a:pt x="788162" y="77470"/>
                  </a:lnTo>
                  <a:lnTo>
                    <a:pt x="736219" y="60960"/>
                  </a:lnTo>
                  <a:lnTo>
                    <a:pt x="709422" y="546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211828" y="5612079"/>
            <a:ext cx="793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Probabilidad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57622" y="5519039"/>
            <a:ext cx="486409" cy="389255"/>
          </a:xfrm>
          <a:custGeom>
            <a:avLst/>
            <a:gdLst/>
            <a:ahLst/>
            <a:cxnLst/>
            <a:rect l="l" t="t" r="r" b="b"/>
            <a:pathLst>
              <a:path w="486410" h="389254">
                <a:moveTo>
                  <a:pt x="486156" y="233324"/>
                </a:moveTo>
                <a:lnTo>
                  <a:pt x="0" y="233324"/>
                </a:lnTo>
                <a:lnTo>
                  <a:pt x="0" y="388886"/>
                </a:lnTo>
                <a:lnTo>
                  <a:pt x="486156" y="388886"/>
                </a:lnTo>
                <a:lnTo>
                  <a:pt x="486156" y="233324"/>
                </a:lnTo>
                <a:close/>
              </a:path>
              <a:path w="486410" h="389254">
                <a:moveTo>
                  <a:pt x="486156" y="0"/>
                </a:moveTo>
                <a:lnTo>
                  <a:pt x="0" y="0"/>
                </a:lnTo>
                <a:lnTo>
                  <a:pt x="0" y="155549"/>
                </a:lnTo>
                <a:lnTo>
                  <a:pt x="486156" y="155549"/>
                </a:lnTo>
                <a:lnTo>
                  <a:pt x="486156" y="0"/>
                </a:lnTo>
                <a:close/>
              </a:path>
            </a:pathLst>
          </a:custGeom>
          <a:solidFill>
            <a:srgbClr val="ACCE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996940" y="5071351"/>
            <a:ext cx="1193800" cy="1193800"/>
            <a:chOff x="5996940" y="5071351"/>
            <a:chExt cx="1193800" cy="1193800"/>
          </a:xfrm>
        </p:grpSpPr>
        <p:sp>
          <p:nvSpPr>
            <p:cNvPr id="16" name="object 16"/>
            <p:cNvSpPr/>
            <p:nvPr/>
          </p:nvSpPr>
          <p:spPr>
            <a:xfrm>
              <a:off x="6024372" y="5097780"/>
              <a:ext cx="1138555" cy="1140460"/>
            </a:xfrm>
            <a:custGeom>
              <a:avLst/>
              <a:gdLst/>
              <a:ahLst/>
              <a:cxnLst/>
              <a:rect l="l" t="t" r="r" b="b"/>
              <a:pathLst>
                <a:path w="1138554" h="1140460">
                  <a:moveTo>
                    <a:pt x="569213" y="0"/>
                  </a:moveTo>
                  <a:lnTo>
                    <a:pt x="520106" y="2091"/>
                  </a:lnTo>
                  <a:lnTo>
                    <a:pt x="472157" y="8253"/>
                  </a:lnTo>
                  <a:lnTo>
                    <a:pt x="425537" y="18313"/>
                  </a:lnTo>
                  <a:lnTo>
                    <a:pt x="380419" y="32101"/>
                  </a:lnTo>
                  <a:lnTo>
                    <a:pt x="336972" y="49445"/>
                  </a:lnTo>
                  <a:lnTo>
                    <a:pt x="295368" y="70175"/>
                  </a:lnTo>
                  <a:lnTo>
                    <a:pt x="255778" y="94120"/>
                  </a:lnTo>
                  <a:lnTo>
                    <a:pt x="218373" y="121109"/>
                  </a:lnTo>
                  <a:lnTo>
                    <a:pt x="183323" y="150970"/>
                  </a:lnTo>
                  <a:lnTo>
                    <a:pt x="150800" y="183534"/>
                  </a:lnTo>
                  <a:lnTo>
                    <a:pt x="120974" y="218628"/>
                  </a:lnTo>
                  <a:lnTo>
                    <a:pt x="94017" y="256082"/>
                  </a:lnTo>
                  <a:lnTo>
                    <a:pt x="70099" y="295725"/>
                  </a:lnTo>
                  <a:lnTo>
                    <a:pt x="49392" y="337386"/>
                  </a:lnTo>
                  <a:lnTo>
                    <a:pt x="32067" y="380894"/>
                  </a:lnTo>
                  <a:lnTo>
                    <a:pt x="18294" y="426078"/>
                  </a:lnTo>
                  <a:lnTo>
                    <a:pt x="8244" y="472767"/>
                  </a:lnTo>
                  <a:lnTo>
                    <a:pt x="2089" y="520790"/>
                  </a:lnTo>
                  <a:lnTo>
                    <a:pt x="0" y="569976"/>
                  </a:lnTo>
                  <a:lnTo>
                    <a:pt x="2089" y="619154"/>
                  </a:lnTo>
                  <a:lnTo>
                    <a:pt x="8244" y="667171"/>
                  </a:lnTo>
                  <a:lnTo>
                    <a:pt x="18294" y="713856"/>
                  </a:lnTo>
                  <a:lnTo>
                    <a:pt x="32067" y="759037"/>
                  </a:lnTo>
                  <a:lnTo>
                    <a:pt x="49392" y="802543"/>
                  </a:lnTo>
                  <a:lnTo>
                    <a:pt x="70099" y="844203"/>
                  </a:lnTo>
                  <a:lnTo>
                    <a:pt x="94017" y="883846"/>
                  </a:lnTo>
                  <a:lnTo>
                    <a:pt x="120974" y="921301"/>
                  </a:lnTo>
                  <a:lnTo>
                    <a:pt x="150800" y="956397"/>
                  </a:lnTo>
                  <a:lnTo>
                    <a:pt x="183323" y="988963"/>
                  </a:lnTo>
                  <a:lnTo>
                    <a:pt x="218373" y="1018826"/>
                  </a:lnTo>
                  <a:lnTo>
                    <a:pt x="255778" y="1045818"/>
                  </a:lnTo>
                  <a:lnTo>
                    <a:pt x="295368" y="1069765"/>
                  </a:lnTo>
                  <a:lnTo>
                    <a:pt x="336972" y="1090498"/>
                  </a:lnTo>
                  <a:lnTo>
                    <a:pt x="380419" y="1107845"/>
                  </a:lnTo>
                  <a:lnTo>
                    <a:pt x="425537" y="1121635"/>
                  </a:lnTo>
                  <a:lnTo>
                    <a:pt x="472157" y="1131697"/>
                  </a:lnTo>
                  <a:lnTo>
                    <a:pt x="520106" y="1137859"/>
                  </a:lnTo>
                  <a:lnTo>
                    <a:pt x="569213" y="1139952"/>
                  </a:lnTo>
                  <a:lnTo>
                    <a:pt x="618321" y="1137859"/>
                  </a:lnTo>
                  <a:lnTo>
                    <a:pt x="666270" y="1131697"/>
                  </a:lnTo>
                  <a:lnTo>
                    <a:pt x="712890" y="1121635"/>
                  </a:lnTo>
                  <a:lnTo>
                    <a:pt x="758008" y="1107845"/>
                  </a:lnTo>
                  <a:lnTo>
                    <a:pt x="801455" y="1090498"/>
                  </a:lnTo>
                  <a:lnTo>
                    <a:pt x="843059" y="1069765"/>
                  </a:lnTo>
                  <a:lnTo>
                    <a:pt x="882649" y="1045818"/>
                  </a:lnTo>
                  <a:lnTo>
                    <a:pt x="920054" y="1018826"/>
                  </a:lnTo>
                  <a:lnTo>
                    <a:pt x="955104" y="988963"/>
                  </a:lnTo>
                  <a:lnTo>
                    <a:pt x="987627" y="956397"/>
                  </a:lnTo>
                  <a:lnTo>
                    <a:pt x="1017453" y="921301"/>
                  </a:lnTo>
                  <a:lnTo>
                    <a:pt x="1044410" y="883846"/>
                  </a:lnTo>
                  <a:lnTo>
                    <a:pt x="1068328" y="844203"/>
                  </a:lnTo>
                  <a:lnTo>
                    <a:pt x="1089035" y="802543"/>
                  </a:lnTo>
                  <a:lnTo>
                    <a:pt x="1106360" y="759037"/>
                  </a:lnTo>
                  <a:lnTo>
                    <a:pt x="1120133" y="713856"/>
                  </a:lnTo>
                  <a:lnTo>
                    <a:pt x="1130183" y="667171"/>
                  </a:lnTo>
                  <a:lnTo>
                    <a:pt x="1136338" y="619154"/>
                  </a:lnTo>
                  <a:lnTo>
                    <a:pt x="1138427" y="569976"/>
                  </a:lnTo>
                  <a:lnTo>
                    <a:pt x="1136338" y="520790"/>
                  </a:lnTo>
                  <a:lnTo>
                    <a:pt x="1130183" y="472767"/>
                  </a:lnTo>
                  <a:lnTo>
                    <a:pt x="1120133" y="426078"/>
                  </a:lnTo>
                  <a:lnTo>
                    <a:pt x="1106360" y="380894"/>
                  </a:lnTo>
                  <a:lnTo>
                    <a:pt x="1089035" y="337386"/>
                  </a:lnTo>
                  <a:lnTo>
                    <a:pt x="1068328" y="295725"/>
                  </a:lnTo>
                  <a:lnTo>
                    <a:pt x="1044410" y="256082"/>
                  </a:lnTo>
                  <a:lnTo>
                    <a:pt x="1017453" y="218628"/>
                  </a:lnTo>
                  <a:lnTo>
                    <a:pt x="987627" y="183534"/>
                  </a:lnTo>
                  <a:lnTo>
                    <a:pt x="955104" y="150970"/>
                  </a:lnTo>
                  <a:lnTo>
                    <a:pt x="920054" y="121109"/>
                  </a:lnTo>
                  <a:lnTo>
                    <a:pt x="882649" y="94120"/>
                  </a:lnTo>
                  <a:lnTo>
                    <a:pt x="843059" y="70175"/>
                  </a:lnTo>
                  <a:lnTo>
                    <a:pt x="801455" y="49445"/>
                  </a:lnTo>
                  <a:lnTo>
                    <a:pt x="758008" y="32101"/>
                  </a:lnTo>
                  <a:lnTo>
                    <a:pt x="712890" y="18313"/>
                  </a:lnTo>
                  <a:lnTo>
                    <a:pt x="666270" y="8253"/>
                  </a:lnTo>
                  <a:lnTo>
                    <a:pt x="618321" y="2091"/>
                  </a:lnTo>
                  <a:lnTo>
                    <a:pt x="56921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96940" y="5071351"/>
              <a:ext cx="1193800" cy="1193800"/>
            </a:xfrm>
            <a:custGeom>
              <a:avLst/>
              <a:gdLst/>
              <a:ahLst/>
              <a:cxnLst/>
              <a:rect l="l" t="t" r="r" b="b"/>
              <a:pathLst>
                <a:path w="1193800" h="1193800">
                  <a:moveTo>
                    <a:pt x="626744" y="0"/>
                  </a:moveTo>
                  <a:lnTo>
                    <a:pt x="565277" y="0"/>
                  </a:lnTo>
                  <a:lnTo>
                    <a:pt x="535051" y="2539"/>
                  </a:lnTo>
                  <a:lnTo>
                    <a:pt x="475869" y="11429"/>
                  </a:lnTo>
                  <a:lnTo>
                    <a:pt x="418592" y="26669"/>
                  </a:lnTo>
                  <a:lnTo>
                    <a:pt x="363727" y="46989"/>
                  </a:lnTo>
                  <a:lnTo>
                    <a:pt x="311658" y="72389"/>
                  </a:lnTo>
                  <a:lnTo>
                    <a:pt x="262509" y="101600"/>
                  </a:lnTo>
                  <a:lnTo>
                    <a:pt x="216662" y="137159"/>
                  </a:lnTo>
                  <a:lnTo>
                    <a:pt x="174371" y="175259"/>
                  </a:lnTo>
                  <a:lnTo>
                    <a:pt x="135889" y="217169"/>
                  </a:lnTo>
                  <a:lnTo>
                    <a:pt x="101600" y="264159"/>
                  </a:lnTo>
                  <a:lnTo>
                    <a:pt x="71627" y="312419"/>
                  </a:lnTo>
                  <a:lnTo>
                    <a:pt x="46609" y="365759"/>
                  </a:lnTo>
                  <a:lnTo>
                    <a:pt x="26670" y="420369"/>
                  </a:lnTo>
                  <a:lnTo>
                    <a:pt x="11937" y="477519"/>
                  </a:lnTo>
                  <a:lnTo>
                    <a:pt x="3048" y="537209"/>
                  </a:lnTo>
                  <a:lnTo>
                    <a:pt x="0" y="598169"/>
                  </a:lnTo>
                  <a:lnTo>
                    <a:pt x="888" y="628649"/>
                  </a:lnTo>
                  <a:lnTo>
                    <a:pt x="6985" y="688339"/>
                  </a:lnTo>
                  <a:lnTo>
                    <a:pt x="18923" y="746759"/>
                  </a:lnTo>
                  <a:lnTo>
                    <a:pt x="36449" y="802639"/>
                  </a:lnTo>
                  <a:lnTo>
                    <a:pt x="59055" y="855979"/>
                  </a:lnTo>
                  <a:lnTo>
                    <a:pt x="86740" y="906779"/>
                  </a:lnTo>
                  <a:lnTo>
                    <a:pt x="118999" y="955039"/>
                  </a:lnTo>
                  <a:lnTo>
                    <a:pt x="155448" y="999489"/>
                  </a:lnTo>
                  <a:lnTo>
                    <a:pt x="195961" y="1040129"/>
                  </a:lnTo>
                  <a:lnTo>
                    <a:pt x="240157" y="1075689"/>
                  </a:lnTo>
                  <a:lnTo>
                    <a:pt x="287782" y="1108709"/>
                  </a:lnTo>
                  <a:lnTo>
                    <a:pt x="338582" y="1135379"/>
                  </a:lnTo>
                  <a:lnTo>
                    <a:pt x="419862" y="1168399"/>
                  </a:lnTo>
                  <a:lnTo>
                    <a:pt x="477138" y="1182370"/>
                  </a:lnTo>
                  <a:lnTo>
                    <a:pt x="536320" y="1191259"/>
                  </a:lnTo>
                  <a:lnTo>
                    <a:pt x="566674" y="1193799"/>
                  </a:lnTo>
                  <a:lnTo>
                    <a:pt x="628014" y="1193799"/>
                  </a:lnTo>
                  <a:lnTo>
                    <a:pt x="688213" y="1187449"/>
                  </a:lnTo>
                  <a:lnTo>
                    <a:pt x="746252" y="1176020"/>
                  </a:lnTo>
                  <a:lnTo>
                    <a:pt x="790593" y="1162049"/>
                  </a:lnTo>
                  <a:lnTo>
                    <a:pt x="596518" y="1162049"/>
                  </a:lnTo>
                  <a:lnTo>
                    <a:pt x="567563" y="1160779"/>
                  </a:lnTo>
                  <a:lnTo>
                    <a:pt x="482981" y="1150620"/>
                  </a:lnTo>
                  <a:lnTo>
                    <a:pt x="428879" y="1136649"/>
                  </a:lnTo>
                  <a:lnTo>
                    <a:pt x="377063" y="1117599"/>
                  </a:lnTo>
                  <a:lnTo>
                    <a:pt x="327913" y="1093470"/>
                  </a:lnTo>
                  <a:lnTo>
                    <a:pt x="281432" y="1065529"/>
                  </a:lnTo>
                  <a:lnTo>
                    <a:pt x="237998" y="1032509"/>
                  </a:lnTo>
                  <a:lnTo>
                    <a:pt x="197865" y="995679"/>
                  </a:lnTo>
                  <a:lnTo>
                    <a:pt x="161544" y="956309"/>
                  </a:lnTo>
                  <a:lnTo>
                    <a:pt x="129159" y="913129"/>
                  </a:lnTo>
                  <a:lnTo>
                    <a:pt x="100837" y="866139"/>
                  </a:lnTo>
                  <a:lnTo>
                    <a:pt x="77215" y="816609"/>
                  </a:lnTo>
                  <a:lnTo>
                    <a:pt x="58293" y="764539"/>
                  </a:lnTo>
                  <a:lnTo>
                    <a:pt x="44323" y="711199"/>
                  </a:lnTo>
                  <a:lnTo>
                    <a:pt x="35813" y="654049"/>
                  </a:lnTo>
                  <a:lnTo>
                    <a:pt x="32893" y="596899"/>
                  </a:lnTo>
                  <a:lnTo>
                    <a:pt x="33655" y="567689"/>
                  </a:lnTo>
                  <a:lnTo>
                    <a:pt x="39497" y="510539"/>
                  </a:lnTo>
                  <a:lnTo>
                    <a:pt x="50673" y="455929"/>
                  </a:lnTo>
                  <a:lnTo>
                    <a:pt x="67183" y="402589"/>
                  </a:lnTo>
                  <a:lnTo>
                    <a:pt x="88519" y="351789"/>
                  </a:lnTo>
                  <a:lnTo>
                    <a:pt x="114554" y="304799"/>
                  </a:lnTo>
                  <a:lnTo>
                    <a:pt x="145034" y="259079"/>
                  </a:lnTo>
                  <a:lnTo>
                    <a:pt x="179450" y="217169"/>
                  </a:lnTo>
                  <a:lnTo>
                    <a:pt x="217677" y="179069"/>
                  </a:lnTo>
                  <a:lnTo>
                    <a:pt x="259461" y="144779"/>
                  </a:lnTo>
                  <a:lnTo>
                    <a:pt x="304419" y="114300"/>
                  </a:lnTo>
                  <a:lnTo>
                    <a:pt x="352298" y="87629"/>
                  </a:lnTo>
                  <a:lnTo>
                    <a:pt x="402971" y="67309"/>
                  </a:lnTo>
                  <a:lnTo>
                    <a:pt x="455930" y="50800"/>
                  </a:lnTo>
                  <a:lnTo>
                    <a:pt x="510920" y="39369"/>
                  </a:lnTo>
                  <a:lnTo>
                    <a:pt x="567816" y="33019"/>
                  </a:lnTo>
                  <a:lnTo>
                    <a:pt x="793205" y="33019"/>
                  </a:lnTo>
                  <a:lnTo>
                    <a:pt x="745109" y="17779"/>
                  </a:lnTo>
                  <a:lnTo>
                    <a:pt x="716280" y="11429"/>
                  </a:lnTo>
                  <a:lnTo>
                    <a:pt x="686815" y="6350"/>
                  </a:lnTo>
                  <a:lnTo>
                    <a:pt x="656970" y="2539"/>
                  </a:lnTo>
                  <a:lnTo>
                    <a:pt x="626744" y="0"/>
                  </a:lnTo>
                  <a:close/>
                </a:path>
                <a:path w="1193800" h="1193800">
                  <a:moveTo>
                    <a:pt x="793205" y="33019"/>
                  </a:moveTo>
                  <a:lnTo>
                    <a:pt x="625856" y="33019"/>
                  </a:lnTo>
                  <a:lnTo>
                    <a:pt x="654431" y="35559"/>
                  </a:lnTo>
                  <a:lnTo>
                    <a:pt x="682625" y="39369"/>
                  </a:lnTo>
                  <a:lnTo>
                    <a:pt x="737742" y="50800"/>
                  </a:lnTo>
                  <a:lnTo>
                    <a:pt x="790575" y="67309"/>
                  </a:lnTo>
                  <a:lnTo>
                    <a:pt x="865505" y="100329"/>
                  </a:lnTo>
                  <a:lnTo>
                    <a:pt x="911860" y="129539"/>
                  </a:lnTo>
                  <a:lnTo>
                    <a:pt x="955293" y="161289"/>
                  </a:lnTo>
                  <a:lnTo>
                    <a:pt x="995426" y="198119"/>
                  </a:lnTo>
                  <a:lnTo>
                    <a:pt x="1031748" y="238759"/>
                  </a:lnTo>
                  <a:lnTo>
                    <a:pt x="1048512" y="259079"/>
                  </a:lnTo>
                  <a:lnTo>
                    <a:pt x="1078864" y="304799"/>
                  </a:lnTo>
                  <a:lnTo>
                    <a:pt x="1104900" y="353059"/>
                  </a:lnTo>
                  <a:lnTo>
                    <a:pt x="1126236" y="402589"/>
                  </a:lnTo>
                  <a:lnTo>
                    <a:pt x="1142618" y="455929"/>
                  </a:lnTo>
                  <a:lnTo>
                    <a:pt x="1153921" y="511809"/>
                  </a:lnTo>
                  <a:lnTo>
                    <a:pt x="1159637" y="567689"/>
                  </a:lnTo>
                  <a:lnTo>
                    <a:pt x="1160399" y="596899"/>
                  </a:lnTo>
                  <a:lnTo>
                    <a:pt x="1159670" y="624839"/>
                  </a:lnTo>
                  <a:lnTo>
                    <a:pt x="1153794" y="683259"/>
                  </a:lnTo>
                  <a:lnTo>
                    <a:pt x="1142618" y="737869"/>
                  </a:lnTo>
                  <a:lnTo>
                    <a:pt x="1126109" y="791209"/>
                  </a:lnTo>
                  <a:lnTo>
                    <a:pt x="1104773" y="842009"/>
                  </a:lnTo>
                  <a:lnTo>
                    <a:pt x="1078738" y="890269"/>
                  </a:lnTo>
                  <a:lnTo>
                    <a:pt x="1048385" y="934719"/>
                  </a:lnTo>
                  <a:lnTo>
                    <a:pt x="1013840" y="976629"/>
                  </a:lnTo>
                  <a:lnTo>
                    <a:pt x="975613" y="1014729"/>
                  </a:lnTo>
                  <a:lnTo>
                    <a:pt x="933831" y="1049020"/>
                  </a:lnTo>
                  <a:lnTo>
                    <a:pt x="888873" y="1079499"/>
                  </a:lnTo>
                  <a:lnTo>
                    <a:pt x="840993" y="1106170"/>
                  </a:lnTo>
                  <a:lnTo>
                    <a:pt x="790320" y="1127759"/>
                  </a:lnTo>
                  <a:lnTo>
                    <a:pt x="737362" y="1144270"/>
                  </a:lnTo>
                  <a:lnTo>
                    <a:pt x="654177" y="1158239"/>
                  </a:lnTo>
                  <a:lnTo>
                    <a:pt x="596518" y="1162049"/>
                  </a:lnTo>
                  <a:lnTo>
                    <a:pt x="790593" y="1162049"/>
                  </a:lnTo>
                  <a:lnTo>
                    <a:pt x="829563" y="1146809"/>
                  </a:lnTo>
                  <a:lnTo>
                    <a:pt x="881761" y="1121409"/>
                  </a:lnTo>
                  <a:lnTo>
                    <a:pt x="930783" y="1092199"/>
                  </a:lnTo>
                  <a:lnTo>
                    <a:pt x="976757" y="1057909"/>
                  </a:lnTo>
                  <a:lnTo>
                    <a:pt x="1019048" y="1018539"/>
                  </a:lnTo>
                  <a:lnTo>
                    <a:pt x="1057529" y="976629"/>
                  </a:lnTo>
                  <a:lnTo>
                    <a:pt x="1091818" y="930909"/>
                  </a:lnTo>
                  <a:lnTo>
                    <a:pt x="1121664" y="881379"/>
                  </a:lnTo>
                  <a:lnTo>
                    <a:pt x="1146556" y="829309"/>
                  </a:lnTo>
                  <a:lnTo>
                    <a:pt x="1166621" y="774699"/>
                  </a:lnTo>
                  <a:lnTo>
                    <a:pt x="1181354" y="716279"/>
                  </a:lnTo>
                  <a:lnTo>
                    <a:pt x="1190243" y="657859"/>
                  </a:lnTo>
                  <a:lnTo>
                    <a:pt x="1193291" y="596899"/>
                  </a:lnTo>
                  <a:lnTo>
                    <a:pt x="1192403" y="565149"/>
                  </a:lnTo>
                  <a:lnTo>
                    <a:pt x="1186307" y="505459"/>
                  </a:lnTo>
                  <a:lnTo>
                    <a:pt x="1174368" y="447039"/>
                  </a:lnTo>
                  <a:lnTo>
                    <a:pt x="1156842" y="391159"/>
                  </a:lnTo>
                  <a:lnTo>
                    <a:pt x="1134237" y="337819"/>
                  </a:lnTo>
                  <a:lnTo>
                    <a:pt x="1106551" y="287019"/>
                  </a:lnTo>
                  <a:lnTo>
                    <a:pt x="1074292" y="238759"/>
                  </a:lnTo>
                  <a:lnTo>
                    <a:pt x="1037843" y="195579"/>
                  </a:lnTo>
                  <a:lnTo>
                    <a:pt x="997331" y="154939"/>
                  </a:lnTo>
                  <a:lnTo>
                    <a:pt x="953135" y="118109"/>
                  </a:lnTo>
                  <a:lnTo>
                    <a:pt x="905637" y="86359"/>
                  </a:lnTo>
                  <a:lnTo>
                    <a:pt x="854710" y="58419"/>
                  </a:lnTo>
                  <a:lnTo>
                    <a:pt x="801115" y="35559"/>
                  </a:lnTo>
                  <a:lnTo>
                    <a:pt x="793205" y="33019"/>
                  </a:lnTo>
                  <a:close/>
                </a:path>
                <a:path w="1193800" h="1193800">
                  <a:moveTo>
                    <a:pt x="597027" y="43179"/>
                  </a:moveTo>
                  <a:lnTo>
                    <a:pt x="512826" y="49529"/>
                  </a:lnTo>
                  <a:lnTo>
                    <a:pt x="458977" y="60959"/>
                  </a:lnTo>
                  <a:lnTo>
                    <a:pt x="406908" y="77469"/>
                  </a:lnTo>
                  <a:lnTo>
                    <a:pt x="357377" y="97789"/>
                  </a:lnTo>
                  <a:lnTo>
                    <a:pt x="310388" y="123189"/>
                  </a:lnTo>
                  <a:lnTo>
                    <a:pt x="266319" y="153669"/>
                  </a:lnTo>
                  <a:lnTo>
                    <a:pt x="225298" y="186689"/>
                  </a:lnTo>
                  <a:lnTo>
                    <a:pt x="187833" y="224789"/>
                  </a:lnTo>
                  <a:lnTo>
                    <a:pt x="153924" y="265429"/>
                  </a:lnTo>
                  <a:lnTo>
                    <a:pt x="124079" y="309879"/>
                  </a:lnTo>
                  <a:lnTo>
                    <a:pt x="98551" y="356869"/>
                  </a:lnTo>
                  <a:lnTo>
                    <a:pt x="77597" y="406399"/>
                  </a:lnTo>
                  <a:lnTo>
                    <a:pt x="61340" y="458469"/>
                  </a:lnTo>
                  <a:lnTo>
                    <a:pt x="50292" y="511809"/>
                  </a:lnTo>
                  <a:lnTo>
                    <a:pt x="44704" y="567689"/>
                  </a:lnTo>
                  <a:lnTo>
                    <a:pt x="43942" y="596899"/>
                  </a:lnTo>
                  <a:lnTo>
                    <a:pt x="44576" y="624839"/>
                  </a:lnTo>
                  <a:lnTo>
                    <a:pt x="50164" y="680719"/>
                  </a:lnTo>
                  <a:lnTo>
                    <a:pt x="61213" y="735329"/>
                  </a:lnTo>
                  <a:lnTo>
                    <a:pt x="77343" y="787399"/>
                  </a:lnTo>
                  <a:lnTo>
                    <a:pt x="98171" y="836929"/>
                  </a:lnTo>
                  <a:lnTo>
                    <a:pt x="123698" y="883919"/>
                  </a:lnTo>
                  <a:lnTo>
                    <a:pt x="153415" y="928369"/>
                  </a:lnTo>
                  <a:lnTo>
                    <a:pt x="187325" y="969009"/>
                  </a:lnTo>
                  <a:lnTo>
                    <a:pt x="224789" y="1007109"/>
                  </a:lnTo>
                  <a:lnTo>
                    <a:pt x="265684" y="1040129"/>
                  </a:lnTo>
                  <a:lnTo>
                    <a:pt x="309625" y="1070609"/>
                  </a:lnTo>
                  <a:lnTo>
                    <a:pt x="356615" y="1096009"/>
                  </a:lnTo>
                  <a:lnTo>
                    <a:pt x="406146" y="1116329"/>
                  </a:lnTo>
                  <a:lnTo>
                    <a:pt x="458088" y="1132839"/>
                  </a:lnTo>
                  <a:lnTo>
                    <a:pt x="512063" y="1144270"/>
                  </a:lnTo>
                  <a:lnTo>
                    <a:pt x="596264" y="1150620"/>
                  </a:lnTo>
                  <a:lnTo>
                    <a:pt x="652780" y="1148079"/>
                  </a:lnTo>
                  <a:lnTo>
                    <a:pt x="680465" y="1144270"/>
                  </a:lnTo>
                  <a:lnTo>
                    <a:pt x="707643" y="1139189"/>
                  </a:lnTo>
                  <a:lnTo>
                    <a:pt x="568070" y="1139189"/>
                  </a:lnTo>
                  <a:lnTo>
                    <a:pt x="540512" y="1136649"/>
                  </a:lnTo>
                  <a:lnTo>
                    <a:pt x="460501" y="1122679"/>
                  </a:lnTo>
                  <a:lnTo>
                    <a:pt x="385190" y="1097279"/>
                  </a:lnTo>
                  <a:lnTo>
                    <a:pt x="337947" y="1074420"/>
                  </a:lnTo>
                  <a:lnTo>
                    <a:pt x="293243" y="1046479"/>
                  </a:lnTo>
                  <a:lnTo>
                    <a:pt x="251460" y="1014729"/>
                  </a:lnTo>
                  <a:lnTo>
                    <a:pt x="212979" y="980439"/>
                  </a:lnTo>
                  <a:lnTo>
                    <a:pt x="178181" y="941069"/>
                  </a:lnTo>
                  <a:lnTo>
                    <a:pt x="147065" y="900429"/>
                  </a:lnTo>
                  <a:lnTo>
                    <a:pt x="119887" y="854709"/>
                  </a:lnTo>
                  <a:lnTo>
                    <a:pt x="97282" y="807719"/>
                  </a:lnTo>
                  <a:lnTo>
                    <a:pt x="78994" y="758189"/>
                  </a:lnTo>
                  <a:lnTo>
                    <a:pt x="65659" y="706119"/>
                  </a:lnTo>
                  <a:lnTo>
                    <a:pt x="57658" y="651509"/>
                  </a:lnTo>
                  <a:lnTo>
                    <a:pt x="54863" y="596899"/>
                  </a:lnTo>
                  <a:lnTo>
                    <a:pt x="55625" y="568959"/>
                  </a:lnTo>
                  <a:lnTo>
                    <a:pt x="61213" y="514349"/>
                  </a:lnTo>
                  <a:lnTo>
                    <a:pt x="72009" y="461009"/>
                  </a:lnTo>
                  <a:lnTo>
                    <a:pt x="88011" y="410209"/>
                  </a:lnTo>
                  <a:lnTo>
                    <a:pt x="108585" y="360679"/>
                  </a:lnTo>
                  <a:lnTo>
                    <a:pt x="133604" y="314959"/>
                  </a:lnTo>
                  <a:lnTo>
                    <a:pt x="162940" y="271779"/>
                  </a:lnTo>
                  <a:lnTo>
                    <a:pt x="196087" y="232409"/>
                  </a:lnTo>
                  <a:lnTo>
                    <a:pt x="232918" y="195579"/>
                  </a:lnTo>
                  <a:lnTo>
                    <a:pt x="273050" y="161289"/>
                  </a:lnTo>
                  <a:lnTo>
                    <a:pt x="316230" y="133350"/>
                  </a:lnTo>
                  <a:lnTo>
                    <a:pt x="362331" y="107950"/>
                  </a:lnTo>
                  <a:lnTo>
                    <a:pt x="436118" y="78739"/>
                  </a:lnTo>
                  <a:lnTo>
                    <a:pt x="514858" y="60959"/>
                  </a:lnTo>
                  <a:lnTo>
                    <a:pt x="569467" y="54609"/>
                  </a:lnTo>
                  <a:lnTo>
                    <a:pt x="708533" y="54609"/>
                  </a:lnTo>
                  <a:lnTo>
                    <a:pt x="681228" y="49529"/>
                  </a:lnTo>
                  <a:lnTo>
                    <a:pt x="625602" y="44450"/>
                  </a:lnTo>
                  <a:lnTo>
                    <a:pt x="597027" y="43179"/>
                  </a:lnTo>
                  <a:close/>
                </a:path>
                <a:path w="1193800" h="1193800">
                  <a:moveTo>
                    <a:pt x="708533" y="54609"/>
                  </a:moveTo>
                  <a:lnTo>
                    <a:pt x="597408" y="54609"/>
                  </a:lnTo>
                  <a:lnTo>
                    <a:pt x="652780" y="57150"/>
                  </a:lnTo>
                  <a:lnTo>
                    <a:pt x="679831" y="60959"/>
                  </a:lnTo>
                  <a:lnTo>
                    <a:pt x="758316" y="78739"/>
                  </a:lnTo>
                  <a:lnTo>
                    <a:pt x="832104" y="107950"/>
                  </a:lnTo>
                  <a:lnTo>
                    <a:pt x="878078" y="133350"/>
                  </a:lnTo>
                  <a:lnTo>
                    <a:pt x="921385" y="162559"/>
                  </a:lnTo>
                  <a:lnTo>
                    <a:pt x="961389" y="195579"/>
                  </a:lnTo>
                  <a:lnTo>
                    <a:pt x="998219" y="232409"/>
                  </a:lnTo>
                  <a:lnTo>
                    <a:pt x="1031239" y="273049"/>
                  </a:lnTo>
                  <a:lnTo>
                    <a:pt x="1060450" y="316229"/>
                  </a:lnTo>
                  <a:lnTo>
                    <a:pt x="1085341" y="361949"/>
                  </a:lnTo>
                  <a:lnTo>
                    <a:pt x="1105789" y="411479"/>
                  </a:lnTo>
                  <a:lnTo>
                    <a:pt x="1121537" y="462279"/>
                  </a:lnTo>
                  <a:lnTo>
                    <a:pt x="1132332" y="515619"/>
                  </a:lnTo>
                  <a:lnTo>
                    <a:pt x="1137792" y="570229"/>
                  </a:lnTo>
                  <a:lnTo>
                    <a:pt x="1138428" y="598169"/>
                  </a:lnTo>
                  <a:lnTo>
                    <a:pt x="1137665" y="626109"/>
                  </a:lnTo>
                  <a:lnTo>
                    <a:pt x="1132078" y="680719"/>
                  </a:lnTo>
                  <a:lnTo>
                    <a:pt x="1121283" y="732789"/>
                  </a:lnTo>
                  <a:lnTo>
                    <a:pt x="1105281" y="784859"/>
                  </a:lnTo>
                  <a:lnTo>
                    <a:pt x="1084707" y="833119"/>
                  </a:lnTo>
                  <a:lnTo>
                    <a:pt x="1059688" y="878839"/>
                  </a:lnTo>
                  <a:lnTo>
                    <a:pt x="1030478" y="922019"/>
                  </a:lnTo>
                  <a:lnTo>
                    <a:pt x="997204" y="962659"/>
                  </a:lnTo>
                  <a:lnTo>
                    <a:pt x="979296" y="980439"/>
                  </a:lnTo>
                  <a:lnTo>
                    <a:pt x="960501" y="999489"/>
                  </a:lnTo>
                  <a:lnTo>
                    <a:pt x="920241" y="1032509"/>
                  </a:lnTo>
                  <a:lnTo>
                    <a:pt x="876935" y="1061720"/>
                  </a:lnTo>
                  <a:lnTo>
                    <a:pt x="830961" y="1085849"/>
                  </a:lnTo>
                  <a:lnTo>
                    <a:pt x="782319" y="1107439"/>
                  </a:lnTo>
                  <a:lnTo>
                    <a:pt x="731392" y="1122679"/>
                  </a:lnTo>
                  <a:lnTo>
                    <a:pt x="651383" y="1136649"/>
                  </a:lnTo>
                  <a:lnTo>
                    <a:pt x="623824" y="1139189"/>
                  </a:lnTo>
                  <a:lnTo>
                    <a:pt x="707643" y="1139189"/>
                  </a:lnTo>
                  <a:lnTo>
                    <a:pt x="786384" y="1117599"/>
                  </a:lnTo>
                  <a:lnTo>
                    <a:pt x="835913" y="1096009"/>
                  </a:lnTo>
                  <a:lnTo>
                    <a:pt x="882904" y="1070609"/>
                  </a:lnTo>
                  <a:lnTo>
                    <a:pt x="927100" y="1041399"/>
                  </a:lnTo>
                  <a:lnTo>
                    <a:pt x="967993" y="1007109"/>
                  </a:lnTo>
                  <a:lnTo>
                    <a:pt x="1005586" y="969009"/>
                  </a:lnTo>
                  <a:lnTo>
                    <a:pt x="1039367" y="928369"/>
                  </a:lnTo>
                  <a:lnTo>
                    <a:pt x="1069213" y="883919"/>
                  </a:lnTo>
                  <a:lnTo>
                    <a:pt x="1094739" y="836929"/>
                  </a:lnTo>
                  <a:lnTo>
                    <a:pt x="1115694" y="787399"/>
                  </a:lnTo>
                  <a:lnTo>
                    <a:pt x="1131951" y="735329"/>
                  </a:lnTo>
                  <a:lnTo>
                    <a:pt x="1143000" y="681989"/>
                  </a:lnTo>
                  <a:lnTo>
                    <a:pt x="1148495" y="627379"/>
                  </a:lnTo>
                  <a:lnTo>
                    <a:pt x="1149350" y="596899"/>
                  </a:lnTo>
                  <a:lnTo>
                    <a:pt x="1148743" y="570229"/>
                  </a:lnTo>
                  <a:lnTo>
                    <a:pt x="1143127" y="513079"/>
                  </a:lnTo>
                  <a:lnTo>
                    <a:pt x="1132078" y="459739"/>
                  </a:lnTo>
                  <a:lnTo>
                    <a:pt x="1115949" y="407669"/>
                  </a:lnTo>
                  <a:lnTo>
                    <a:pt x="1095120" y="358139"/>
                  </a:lnTo>
                  <a:lnTo>
                    <a:pt x="1069593" y="309879"/>
                  </a:lnTo>
                  <a:lnTo>
                    <a:pt x="1039876" y="266699"/>
                  </a:lnTo>
                  <a:lnTo>
                    <a:pt x="1006093" y="224789"/>
                  </a:lnTo>
                  <a:lnTo>
                    <a:pt x="968629" y="187959"/>
                  </a:lnTo>
                  <a:lnTo>
                    <a:pt x="927735" y="153669"/>
                  </a:lnTo>
                  <a:lnTo>
                    <a:pt x="883538" y="124459"/>
                  </a:lnTo>
                  <a:lnTo>
                    <a:pt x="836676" y="97789"/>
                  </a:lnTo>
                  <a:lnTo>
                    <a:pt x="787145" y="77469"/>
                  </a:lnTo>
                  <a:lnTo>
                    <a:pt x="735330" y="60959"/>
                  </a:lnTo>
                  <a:lnTo>
                    <a:pt x="708533" y="546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360921" y="5566664"/>
            <a:ext cx="4679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RIESGO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345" y="477012"/>
            <a:ext cx="7839144" cy="40847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56782" y="5675477"/>
            <a:ext cx="21253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28345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Lucida Sans Unicode"/>
                <a:cs typeface="Lucida Sans Unicode"/>
              </a:rPr>
              <a:t>Riesgo</a:t>
            </a:r>
            <a:r>
              <a:rPr sz="1100" spc="-4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por</a:t>
            </a:r>
            <a:r>
              <a:rPr sz="1100" spc="-5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Procesos </a:t>
            </a:r>
            <a:r>
              <a:rPr sz="1100" spc="-33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Leda</a:t>
            </a:r>
            <a:r>
              <a:rPr sz="1100" spc="-1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Iruzum</a:t>
            </a:r>
            <a:r>
              <a:rPr sz="1100" spc="-2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y</a:t>
            </a:r>
            <a:r>
              <a:rPr sz="1100" spc="-1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Alejandro</a:t>
            </a:r>
            <a:r>
              <a:rPr sz="1100" spc="-1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Funes</a:t>
            </a:r>
            <a:endParaRPr sz="1100">
              <a:latin typeface="Lucida Sans Unicode"/>
              <a:cs typeface="Lucida Sans Unicode"/>
            </a:endParaRPr>
          </a:p>
          <a:p>
            <a:pPr marL="748665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Lucida Sans Unicode"/>
                <a:cs typeface="Lucida Sans Unicode"/>
              </a:rPr>
              <a:t>IV</a:t>
            </a:r>
            <a:r>
              <a:rPr sz="1100" spc="-3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Jornadas</a:t>
            </a:r>
            <a:r>
              <a:rPr sz="1100" spc="-6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UNCUyo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1448" y="1488947"/>
            <a:ext cx="3968496" cy="41833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24071" y="1919757"/>
            <a:ext cx="69215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30" marR="5080" indent="-62865">
              <a:lnSpc>
                <a:spcPct val="114999"/>
              </a:lnSpc>
              <a:spcBef>
                <a:spcPts val="100"/>
              </a:spcBef>
            </a:pP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Análisis</a:t>
            </a:r>
            <a:r>
              <a:rPr sz="10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sz="1000" spc="-3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Procesos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99561" y="4703195"/>
            <a:ext cx="852169" cy="37592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Identificación</a:t>
            </a:r>
            <a:endParaRPr sz="1000">
              <a:latin typeface="Lucida Sans Unicode"/>
              <a:cs typeface="Lucida Sans Unicode"/>
            </a:endParaRPr>
          </a:p>
          <a:p>
            <a:pPr marL="94615">
              <a:lnSpc>
                <a:spcPct val="100000"/>
              </a:lnSpc>
              <a:spcBef>
                <a:spcPts val="180"/>
              </a:spcBef>
            </a:pP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0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Riesgos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11928" y="4807737"/>
            <a:ext cx="7931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6050">
              <a:lnSpc>
                <a:spcPct val="114999"/>
              </a:lnSpc>
              <a:spcBef>
                <a:spcPts val="100"/>
              </a:spcBef>
            </a:pP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Análisis </a:t>
            </a: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 Probabilidad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2740" y="3190392"/>
            <a:ext cx="69215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85725">
              <a:lnSpc>
                <a:spcPct val="114999"/>
              </a:lnSpc>
              <a:spcBef>
                <a:spcPts val="100"/>
              </a:spcBef>
            </a:pP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Análisis</a:t>
            </a:r>
            <a:r>
              <a:rPr sz="10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sz="1000" spc="-3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Impacto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5001" y="3049041"/>
            <a:ext cx="83502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14999"/>
              </a:lnSpc>
              <a:spcBef>
                <a:spcPts val="100"/>
              </a:spcBef>
            </a:pP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Co</a:t>
            </a: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tr</a:t>
            </a:r>
            <a:r>
              <a:rPr sz="1000" dirty="0">
                <a:solidFill>
                  <a:srgbClr val="FFFFFF"/>
                </a:solidFill>
                <a:latin typeface="Lucida Sans Unicode"/>
                <a:cs typeface="Lucida Sans Unicode"/>
              </a:rPr>
              <a:t>u</a:t>
            </a: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cc</a:t>
            </a: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ión  </a:t>
            </a:r>
            <a:r>
              <a:rPr sz="1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0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Matriz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731" y="382469"/>
            <a:ext cx="7623818" cy="91525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102093" y="5829292"/>
            <a:ext cx="1462405" cy="470534"/>
            <a:chOff x="6102093" y="5829292"/>
            <a:chExt cx="1462405" cy="470534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02093" y="5829292"/>
              <a:ext cx="1462280" cy="4701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57110" y="5952718"/>
              <a:ext cx="144018" cy="19286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72122" y="5952718"/>
              <a:ext cx="134874" cy="1763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82918" y="5952502"/>
              <a:ext cx="114046" cy="7565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421628" y="5920346"/>
              <a:ext cx="1125855" cy="344170"/>
            </a:xfrm>
            <a:custGeom>
              <a:avLst/>
              <a:gdLst/>
              <a:ahLst/>
              <a:cxnLst/>
              <a:rect l="l" t="t" r="r" b="b"/>
              <a:pathLst>
                <a:path w="1125854" h="344170">
                  <a:moveTo>
                    <a:pt x="0" y="5359"/>
                  </a:moveTo>
                  <a:lnTo>
                    <a:pt x="52197" y="5359"/>
                  </a:lnTo>
                  <a:lnTo>
                    <a:pt x="52197" y="252044"/>
                  </a:lnTo>
                  <a:lnTo>
                    <a:pt x="0" y="252044"/>
                  </a:lnTo>
                  <a:lnTo>
                    <a:pt x="0" y="5359"/>
                  </a:lnTo>
                  <a:close/>
                </a:path>
                <a:path w="1125854" h="344170">
                  <a:moveTo>
                    <a:pt x="1007364" y="215"/>
                  </a:moveTo>
                  <a:lnTo>
                    <a:pt x="1056147" y="8910"/>
                  </a:lnTo>
                  <a:lnTo>
                    <a:pt x="1093597" y="34988"/>
                  </a:lnTo>
                  <a:lnTo>
                    <a:pt x="1117536" y="75801"/>
                  </a:lnTo>
                  <a:lnTo>
                    <a:pt x="1125474" y="128701"/>
                  </a:lnTo>
                  <a:lnTo>
                    <a:pt x="1123495" y="156692"/>
                  </a:lnTo>
                  <a:lnTo>
                    <a:pt x="1107632" y="203621"/>
                  </a:lnTo>
                  <a:lnTo>
                    <a:pt x="1076390" y="237797"/>
                  </a:lnTo>
                  <a:lnTo>
                    <a:pt x="1033198" y="255214"/>
                  </a:lnTo>
                  <a:lnTo>
                    <a:pt x="1007364" y="257390"/>
                  </a:lnTo>
                  <a:lnTo>
                    <a:pt x="981622" y="255218"/>
                  </a:lnTo>
                  <a:lnTo>
                    <a:pt x="938569" y="237834"/>
                  </a:lnTo>
                  <a:lnTo>
                    <a:pt x="907349" y="203711"/>
                  </a:lnTo>
                  <a:lnTo>
                    <a:pt x="891486" y="156752"/>
                  </a:lnTo>
                  <a:lnTo>
                    <a:pt x="889507" y="128701"/>
                  </a:lnTo>
                  <a:lnTo>
                    <a:pt x="891486" y="100681"/>
                  </a:lnTo>
                  <a:lnTo>
                    <a:pt x="907349" y="53788"/>
                  </a:lnTo>
                  <a:lnTo>
                    <a:pt x="938569" y="19734"/>
                  </a:lnTo>
                  <a:lnTo>
                    <a:pt x="981622" y="2385"/>
                  </a:lnTo>
                  <a:lnTo>
                    <a:pt x="1007364" y="215"/>
                  </a:lnTo>
                  <a:close/>
                </a:path>
                <a:path w="1125854" h="344170">
                  <a:moveTo>
                    <a:pt x="712089" y="215"/>
                  </a:moveTo>
                  <a:lnTo>
                    <a:pt x="731807" y="2239"/>
                  </a:lnTo>
                  <a:lnTo>
                    <a:pt x="749061" y="8310"/>
                  </a:lnTo>
                  <a:lnTo>
                    <a:pt x="763863" y="18427"/>
                  </a:lnTo>
                  <a:lnTo>
                    <a:pt x="776224" y="32588"/>
                  </a:lnTo>
                  <a:lnTo>
                    <a:pt x="776224" y="5359"/>
                  </a:lnTo>
                  <a:lnTo>
                    <a:pt x="828421" y="5359"/>
                  </a:lnTo>
                  <a:lnTo>
                    <a:pt x="828421" y="182664"/>
                  </a:lnTo>
                  <a:lnTo>
                    <a:pt x="826912" y="231660"/>
                  </a:lnTo>
                  <a:lnTo>
                    <a:pt x="818737" y="279685"/>
                  </a:lnTo>
                  <a:lnTo>
                    <a:pt x="782728" y="325924"/>
                  </a:lnTo>
                  <a:lnTo>
                    <a:pt x="736905" y="341611"/>
                  </a:lnTo>
                  <a:lnTo>
                    <a:pt x="707898" y="343573"/>
                  </a:lnTo>
                  <a:lnTo>
                    <a:pt x="686944" y="342691"/>
                  </a:lnTo>
                  <a:lnTo>
                    <a:pt x="666003" y="340047"/>
                  </a:lnTo>
                  <a:lnTo>
                    <a:pt x="645086" y="335638"/>
                  </a:lnTo>
                  <a:lnTo>
                    <a:pt x="624204" y="329463"/>
                  </a:lnTo>
                  <a:lnTo>
                    <a:pt x="630047" y="284632"/>
                  </a:lnTo>
                  <a:lnTo>
                    <a:pt x="650692" y="292350"/>
                  </a:lnTo>
                  <a:lnTo>
                    <a:pt x="670528" y="297862"/>
                  </a:lnTo>
                  <a:lnTo>
                    <a:pt x="689554" y="301170"/>
                  </a:lnTo>
                  <a:lnTo>
                    <a:pt x="707771" y="302272"/>
                  </a:lnTo>
                  <a:lnTo>
                    <a:pt x="737701" y="297724"/>
                  </a:lnTo>
                  <a:lnTo>
                    <a:pt x="759094" y="284083"/>
                  </a:lnTo>
                  <a:lnTo>
                    <a:pt x="771939" y="261349"/>
                  </a:lnTo>
                  <a:lnTo>
                    <a:pt x="776224" y="229527"/>
                  </a:lnTo>
                  <a:lnTo>
                    <a:pt x="776224" y="196596"/>
                  </a:lnTo>
                  <a:lnTo>
                    <a:pt x="773513" y="207201"/>
                  </a:lnTo>
                  <a:lnTo>
                    <a:pt x="768445" y="216749"/>
                  </a:lnTo>
                  <a:lnTo>
                    <a:pt x="728281" y="243008"/>
                  </a:lnTo>
                  <a:lnTo>
                    <a:pt x="702564" y="246456"/>
                  </a:lnTo>
                  <a:lnTo>
                    <a:pt x="681085" y="244434"/>
                  </a:lnTo>
                  <a:lnTo>
                    <a:pt x="645271" y="228261"/>
                  </a:lnTo>
                  <a:lnTo>
                    <a:pt x="619361" y="196545"/>
                  </a:lnTo>
                  <a:lnTo>
                    <a:pt x="606165" y="153073"/>
                  </a:lnTo>
                  <a:lnTo>
                    <a:pt x="604520" y="127165"/>
                  </a:lnTo>
                  <a:lnTo>
                    <a:pt x="606399" y="100507"/>
                  </a:lnTo>
                  <a:lnTo>
                    <a:pt x="621397" y="54806"/>
                  </a:lnTo>
                  <a:lnTo>
                    <a:pt x="650545" y="20211"/>
                  </a:lnTo>
                  <a:lnTo>
                    <a:pt x="689320" y="2437"/>
                  </a:lnTo>
                  <a:lnTo>
                    <a:pt x="712089" y="215"/>
                  </a:lnTo>
                  <a:close/>
                </a:path>
                <a:path w="1125854" h="344170">
                  <a:moveTo>
                    <a:pt x="469519" y="215"/>
                  </a:moveTo>
                  <a:lnTo>
                    <a:pt x="521462" y="6096"/>
                  </a:lnTo>
                  <a:lnTo>
                    <a:pt x="532511" y="8242"/>
                  </a:lnTo>
                  <a:lnTo>
                    <a:pt x="532511" y="52235"/>
                  </a:lnTo>
                  <a:lnTo>
                    <a:pt x="512962" y="47549"/>
                  </a:lnTo>
                  <a:lnTo>
                    <a:pt x="496046" y="44199"/>
                  </a:lnTo>
                  <a:lnTo>
                    <a:pt x="481772" y="42187"/>
                  </a:lnTo>
                  <a:lnTo>
                    <a:pt x="470153" y="41516"/>
                  </a:lnTo>
                  <a:lnTo>
                    <a:pt x="461962" y="41959"/>
                  </a:lnTo>
                  <a:lnTo>
                    <a:pt x="433450" y="59512"/>
                  </a:lnTo>
                  <a:lnTo>
                    <a:pt x="433450" y="67233"/>
                  </a:lnTo>
                  <a:lnTo>
                    <a:pt x="462025" y="95961"/>
                  </a:lnTo>
                  <a:lnTo>
                    <a:pt x="482853" y="104711"/>
                  </a:lnTo>
                  <a:lnTo>
                    <a:pt x="499739" y="112533"/>
                  </a:lnTo>
                  <a:lnTo>
                    <a:pt x="534797" y="137629"/>
                  </a:lnTo>
                  <a:lnTo>
                    <a:pt x="550418" y="181406"/>
                  </a:lnTo>
                  <a:lnTo>
                    <a:pt x="548774" y="197325"/>
                  </a:lnTo>
                  <a:lnTo>
                    <a:pt x="524128" y="236067"/>
                  </a:lnTo>
                  <a:lnTo>
                    <a:pt x="476944" y="256059"/>
                  </a:lnTo>
                  <a:lnTo>
                    <a:pt x="457707" y="257390"/>
                  </a:lnTo>
                  <a:lnTo>
                    <a:pt x="441567" y="256450"/>
                  </a:lnTo>
                  <a:lnTo>
                    <a:pt x="423449" y="253628"/>
                  </a:lnTo>
                  <a:lnTo>
                    <a:pt x="403379" y="248925"/>
                  </a:lnTo>
                  <a:lnTo>
                    <a:pt x="381380" y="242341"/>
                  </a:lnTo>
                  <a:lnTo>
                    <a:pt x="381380" y="195110"/>
                  </a:lnTo>
                  <a:lnTo>
                    <a:pt x="404193" y="204292"/>
                  </a:lnTo>
                  <a:lnTo>
                    <a:pt x="424814" y="210848"/>
                  </a:lnTo>
                  <a:lnTo>
                    <a:pt x="443245" y="214780"/>
                  </a:lnTo>
                  <a:lnTo>
                    <a:pt x="459486" y="216090"/>
                  </a:lnTo>
                  <a:lnTo>
                    <a:pt x="467582" y="215535"/>
                  </a:lnTo>
                  <a:lnTo>
                    <a:pt x="498221" y="194005"/>
                  </a:lnTo>
                  <a:lnTo>
                    <a:pt x="498221" y="185343"/>
                  </a:lnTo>
                  <a:lnTo>
                    <a:pt x="472948" y="153289"/>
                  </a:lnTo>
                  <a:lnTo>
                    <a:pt x="445007" y="142570"/>
                  </a:lnTo>
                  <a:lnTo>
                    <a:pt x="417764" y="128899"/>
                  </a:lnTo>
                  <a:lnTo>
                    <a:pt x="398319" y="112480"/>
                  </a:lnTo>
                  <a:lnTo>
                    <a:pt x="386661" y="93314"/>
                  </a:lnTo>
                  <a:lnTo>
                    <a:pt x="382777" y="71399"/>
                  </a:lnTo>
                  <a:lnTo>
                    <a:pt x="384232" y="55694"/>
                  </a:lnTo>
                  <a:lnTo>
                    <a:pt x="406146" y="19215"/>
                  </a:lnTo>
                  <a:lnTo>
                    <a:pt x="450633" y="1403"/>
                  </a:lnTo>
                  <a:lnTo>
                    <a:pt x="469519" y="215"/>
                  </a:lnTo>
                  <a:close/>
                </a:path>
                <a:path w="1125854" h="344170">
                  <a:moveTo>
                    <a:pt x="223774" y="0"/>
                  </a:moveTo>
                  <a:lnTo>
                    <a:pt x="264080" y="8077"/>
                  </a:lnTo>
                  <a:lnTo>
                    <a:pt x="294004" y="32308"/>
                  </a:lnTo>
                  <a:lnTo>
                    <a:pt x="312467" y="69927"/>
                  </a:lnTo>
                  <a:lnTo>
                    <a:pt x="318643" y="118148"/>
                  </a:lnTo>
                  <a:lnTo>
                    <a:pt x="318389" y="139966"/>
                  </a:lnTo>
                  <a:lnTo>
                    <a:pt x="168401" y="139966"/>
                  </a:lnTo>
                  <a:lnTo>
                    <a:pt x="176662" y="173078"/>
                  </a:lnTo>
                  <a:lnTo>
                    <a:pt x="192484" y="196727"/>
                  </a:lnTo>
                  <a:lnTo>
                    <a:pt x="215854" y="210916"/>
                  </a:lnTo>
                  <a:lnTo>
                    <a:pt x="246761" y="215646"/>
                  </a:lnTo>
                  <a:lnTo>
                    <a:pt x="261048" y="214726"/>
                  </a:lnTo>
                  <a:lnTo>
                    <a:pt x="277622" y="211966"/>
                  </a:lnTo>
                  <a:lnTo>
                    <a:pt x="296481" y="207362"/>
                  </a:lnTo>
                  <a:lnTo>
                    <a:pt x="317626" y="200914"/>
                  </a:lnTo>
                  <a:lnTo>
                    <a:pt x="317626" y="243065"/>
                  </a:lnTo>
                  <a:lnTo>
                    <a:pt x="294979" y="249332"/>
                  </a:lnTo>
                  <a:lnTo>
                    <a:pt x="274272" y="253809"/>
                  </a:lnTo>
                  <a:lnTo>
                    <a:pt x="255494" y="256495"/>
                  </a:lnTo>
                  <a:lnTo>
                    <a:pt x="238632" y="257390"/>
                  </a:lnTo>
                  <a:lnTo>
                    <a:pt x="212560" y="255130"/>
                  </a:lnTo>
                  <a:lnTo>
                    <a:pt x="168034" y="237047"/>
                  </a:lnTo>
                  <a:lnTo>
                    <a:pt x="134604" y="201804"/>
                  </a:lnTo>
                  <a:lnTo>
                    <a:pt x="117459" y="154993"/>
                  </a:lnTo>
                  <a:lnTo>
                    <a:pt x="115316" y="127596"/>
                  </a:lnTo>
                  <a:lnTo>
                    <a:pt x="117221" y="101005"/>
                  </a:lnTo>
                  <a:lnTo>
                    <a:pt x="132460" y="55198"/>
                  </a:lnTo>
                  <a:lnTo>
                    <a:pt x="162034" y="20236"/>
                  </a:lnTo>
                  <a:lnTo>
                    <a:pt x="201035" y="2248"/>
                  </a:lnTo>
                  <a:lnTo>
                    <a:pt x="223774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74740" y="5873699"/>
              <a:ext cx="110871" cy="12744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129147" y="5839536"/>
              <a:ext cx="344805" cy="333375"/>
            </a:xfrm>
            <a:custGeom>
              <a:avLst/>
              <a:gdLst/>
              <a:ahLst/>
              <a:cxnLst/>
              <a:rect l="l" t="t" r="r" b="b"/>
              <a:pathLst>
                <a:path w="344804" h="333375">
                  <a:moveTo>
                    <a:pt x="292480" y="0"/>
                  </a:moveTo>
                  <a:lnTo>
                    <a:pt x="344677" y="0"/>
                  </a:lnTo>
                  <a:lnTo>
                    <a:pt x="344677" y="52006"/>
                  </a:lnTo>
                  <a:lnTo>
                    <a:pt x="292480" y="52006"/>
                  </a:lnTo>
                  <a:lnTo>
                    <a:pt x="292480" y="0"/>
                  </a:lnTo>
                  <a:close/>
                </a:path>
                <a:path w="344804" h="333375">
                  <a:moveTo>
                    <a:pt x="0" y="0"/>
                  </a:moveTo>
                  <a:lnTo>
                    <a:pt x="102615" y="0"/>
                  </a:lnTo>
                  <a:lnTo>
                    <a:pt x="125356" y="1362"/>
                  </a:lnTo>
                  <a:lnTo>
                    <a:pt x="162694" y="12264"/>
                  </a:lnTo>
                  <a:lnTo>
                    <a:pt x="197008" y="48458"/>
                  </a:lnTo>
                  <a:lnTo>
                    <a:pt x="203580" y="84759"/>
                  </a:lnTo>
                  <a:lnTo>
                    <a:pt x="202461" y="100450"/>
                  </a:lnTo>
                  <a:lnTo>
                    <a:pt x="185674" y="142201"/>
                  </a:lnTo>
                  <a:lnTo>
                    <a:pt x="152205" y="172132"/>
                  </a:lnTo>
                  <a:lnTo>
                    <a:pt x="138175" y="178638"/>
                  </a:lnTo>
                  <a:lnTo>
                    <a:pt x="246252" y="332854"/>
                  </a:lnTo>
                  <a:lnTo>
                    <a:pt x="182625" y="332854"/>
                  </a:lnTo>
                  <a:lnTo>
                    <a:pt x="90297" y="195783"/>
                  </a:lnTo>
                  <a:lnTo>
                    <a:pt x="54737" y="195783"/>
                  </a:lnTo>
                  <a:lnTo>
                    <a:pt x="54737" y="332854"/>
                  </a:lnTo>
                  <a:lnTo>
                    <a:pt x="0" y="332854"/>
                  </a:lnTo>
                  <a:lnTo>
                    <a:pt x="0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734291" y="6111080"/>
            <a:ext cx="397510" cy="92710"/>
            <a:chOff x="7734291" y="6111080"/>
            <a:chExt cx="397510" cy="9271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34291" y="6111080"/>
              <a:ext cx="396998" cy="9256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762113" y="6120371"/>
              <a:ext cx="351155" cy="52069"/>
            </a:xfrm>
            <a:custGeom>
              <a:avLst/>
              <a:gdLst/>
              <a:ahLst/>
              <a:cxnLst/>
              <a:rect l="l" t="t" r="r" b="b"/>
              <a:pathLst>
                <a:path w="351154" h="52070">
                  <a:moveTo>
                    <a:pt x="298957" y="0"/>
                  </a:moveTo>
                  <a:lnTo>
                    <a:pt x="351154" y="0"/>
                  </a:lnTo>
                  <a:lnTo>
                    <a:pt x="351154" y="52019"/>
                  </a:lnTo>
                  <a:lnTo>
                    <a:pt x="298957" y="52019"/>
                  </a:lnTo>
                  <a:lnTo>
                    <a:pt x="298957" y="0"/>
                  </a:lnTo>
                  <a:close/>
                </a:path>
                <a:path w="351154" h="52070">
                  <a:moveTo>
                    <a:pt x="149605" y="0"/>
                  </a:moveTo>
                  <a:lnTo>
                    <a:pt x="201802" y="0"/>
                  </a:lnTo>
                  <a:lnTo>
                    <a:pt x="201802" y="52019"/>
                  </a:lnTo>
                  <a:lnTo>
                    <a:pt x="149605" y="52019"/>
                  </a:lnTo>
                  <a:lnTo>
                    <a:pt x="149605" y="0"/>
                  </a:lnTo>
                  <a:close/>
                </a:path>
                <a:path w="351154" h="52070">
                  <a:moveTo>
                    <a:pt x="0" y="0"/>
                  </a:moveTo>
                  <a:lnTo>
                    <a:pt x="52196" y="0"/>
                  </a:lnTo>
                  <a:lnTo>
                    <a:pt x="52196" y="52019"/>
                  </a:lnTo>
                  <a:lnTo>
                    <a:pt x="0" y="52019"/>
                  </a:lnTo>
                  <a:lnTo>
                    <a:pt x="0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9660" y="1470801"/>
            <a:ext cx="6082588" cy="29134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5715" y="2212086"/>
            <a:ext cx="1687195" cy="159131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60"/>
              </a:spcBef>
              <a:buChar char="•"/>
              <a:tabLst>
                <a:tab pos="241935" algn="l"/>
              </a:tabLst>
            </a:pPr>
            <a:r>
              <a:rPr sz="2100" spc="-5" dirty="0">
                <a:latin typeface="Lucida Sans Unicode"/>
                <a:cs typeface="Lucida Sans Unicode"/>
              </a:rPr>
              <a:t>Recursos</a:t>
            </a:r>
            <a:endParaRPr sz="210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865"/>
              </a:spcBef>
              <a:buChar char="•"/>
              <a:tabLst>
                <a:tab pos="241935" algn="l"/>
              </a:tabLst>
            </a:pPr>
            <a:r>
              <a:rPr sz="2100" spc="-5" dirty="0">
                <a:latin typeface="Lucida Sans Unicode"/>
                <a:cs typeface="Lucida Sans Unicode"/>
              </a:rPr>
              <a:t>Personal</a:t>
            </a:r>
            <a:endParaRPr sz="2100">
              <a:latin typeface="Lucida Sans Unicode"/>
              <a:cs typeface="Lucida Sans Unicode"/>
            </a:endParaRPr>
          </a:p>
          <a:p>
            <a:pPr marL="425450">
              <a:lnSpc>
                <a:spcPct val="100000"/>
              </a:lnSpc>
              <a:spcBef>
                <a:spcPts val="2680"/>
              </a:spcBef>
            </a:pPr>
            <a:r>
              <a:rPr sz="24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Insumos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9140" y="2506472"/>
            <a:ext cx="1525905" cy="88519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60"/>
              </a:spcBef>
              <a:buChar char="•"/>
              <a:tabLst>
                <a:tab pos="241300" algn="l"/>
              </a:tabLst>
            </a:pPr>
            <a:r>
              <a:rPr sz="2100" dirty="0">
                <a:latin typeface="Lucida Sans Unicode"/>
                <a:cs typeface="Lucida Sans Unicode"/>
              </a:rPr>
              <a:t>Etapa</a:t>
            </a:r>
            <a:endParaRPr sz="2100">
              <a:latin typeface="Lucida Sans Unicode"/>
              <a:cs typeface="Lucida Sans Unicode"/>
            </a:endParaRPr>
          </a:p>
          <a:p>
            <a:pPr marL="241300" indent="-228600">
              <a:lnSpc>
                <a:spcPct val="100000"/>
              </a:lnSpc>
              <a:spcBef>
                <a:spcPts val="865"/>
              </a:spcBef>
              <a:buChar char="•"/>
              <a:tabLst>
                <a:tab pos="241300" algn="l"/>
              </a:tabLst>
            </a:pPr>
            <a:r>
              <a:rPr sz="2100" dirty="0">
                <a:latin typeface="Lucida Sans Unicode"/>
                <a:cs typeface="Lucida Sans Unicode"/>
              </a:rPr>
              <a:t>Sub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etapa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64965" y="2037715"/>
            <a:ext cx="1329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</a:rPr>
              <a:t>Procesos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5382514" y="2212086"/>
            <a:ext cx="1723389" cy="159131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60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Lucida Sans Unicode"/>
                <a:cs typeface="Lucida Sans Unicode"/>
              </a:rPr>
              <a:t>Bienes</a:t>
            </a:r>
            <a:endParaRPr sz="2100">
              <a:latin typeface="Lucida Sans Unicode"/>
              <a:cs typeface="Lucida Sans Unicode"/>
            </a:endParaRPr>
          </a:p>
          <a:p>
            <a:pPr marL="241300" indent="-228600">
              <a:lnSpc>
                <a:spcPct val="100000"/>
              </a:lnSpc>
              <a:spcBef>
                <a:spcPts val="865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Lucida Sans Unicode"/>
                <a:cs typeface="Lucida Sans Unicode"/>
              </a:rPr>
              <a:t>Servicios</a:t>
            </a:r>
            <a:endParaRPr sz="2100">
              <a:latin typeface="Lucida Sans Unicode"/>
              <a:cs typeface="Lucida Sans Unicode"/>
            </a:endParaRPr>
          </a:p>
          <a:p>
            <a:pPr marL="390525">
              <a:lnSpc>
                <a:spcPct val="100000"/>
              </a:lnSpc>
              <a:spcBef>
                <a:spcPts val="2680"/>
              </a:spcBef>
            </a:pPr>
            <a:r>
              <a:rPr sz="24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Producto</a:t>
            </a:r>
            <a:endParaRPr sz="24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491" y="566871"/>
            <a:ext cx="4908050" cy="53887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34339" y="4869560"/>
            <a:ext cx="3511550" cy="11258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ct val="96800"/>
              </a:lnSpc>
              <a:spcBef>
                <a:spcPts val="170"/>
              </a:spcBef>
            </a:pPr>
            <a:r>
              <a:rPr sz="1800" dirty="0">
                <a:latin typeface="Lucida Sans Unicode"/>
                <a:cs typeface="Lucida Sans Unicode"/>
              </a:rPr>
              <a:t>En </a:t>
            </a:r>
            <a:r>
              <a:rPr sz="1800" spc="-5" dirty="0">
                <a:latin typeface="Lucida Sans Unicode"/>
                <a:cs typeface="Lucida Sans Unicode"/>
              </a:rPr>
              <a:t>Gestión de Políticas Públicas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 Entes</a:t>
            </a:r>
            <a:r>
              <a:rPr sz="180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Estatales</a:t>
            </a:r>
            <a:r>
              <a:rPr sz="1800" spc="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debemos </a:t>
            </a:r>
            <a:r>
              <a:rPr sz="1800" dirty="0">
                <a:latin typeface="Lucida Sans Unicode"/>
                <a:cs typeface="Lucida Sans Unicode"/>
              </a:rPr>
              <a:t> medir</a:t>
            </a:r>
            <a:r>
              <a:rPr sz="1800" spc="-5" dirty="0">
                <a:latin typeface="Lucida Sans Unicode"/>
                <a:cs typeface="Lucida Sans Unicode"/>
              </a:rPr>
              <a:t> </a:t>
            </a:r>
            <a:r>
              <a:rPr sz="1900" b="1" i="1" spc="-100" dirty="0">
                <a:solidFill>
                  <a:srgbClr val="006FC0"/>
                </a:solidFill>
                <a:latin typeface="Trebuchet MS"/>
                <a:cs typeface="Trebuchet MS"/>
              </a:rPr>
              <a:t>EL</a:t>
            </a:r>
            <a:r>
              <a:rPr sz="1900" b="1" i="1" spc="-1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900" b="1" i="1" dirty="0">
                <a:solidFill>
                  <a:srgbClr val="006FC0"/>
                </a:solidFill>
                <a:latin typeface="Trebuchet MS"/>
                <a:cs typeface="Trebuchet MS"/>
              </a:rPr>
              <a:t>IMPACTO</a:t>
            </a:r>
            <a:r>
              <a:rPr sz="1900" b="1" i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900" b="1" i="1" dirty="0">
                <a:solidFill>
                  <a:srgbClr val="006FC0"/>
                </a:solidFill>
                <a:latin typeface="Trebuchet MS"/>
                <a:cs typeface="Trebuchet MS"/>
              </a:rPr>
              <a:t>DE</a:t>
            </a:r>
            <a:r>
              <a:rPr sz="1900" b="1" i="1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900" b="1" i="1" spc="15" dirty="0">
                <a:solidFill>
                  <a:srgbClr val="006FC0"/>
                </a:solidFill>
                <a:latin typeface="Trebuchet MS"/>
                <a:cs typeface="Trebuchet MS"/>
              </a:rPr>
              <a:t>LOS </a:t>
            </a:r>
            <a:r>
              <a:rPr sz="1900" b="1" i="1" spc="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900" b="1" i="1" spc="-10" dirty="0">
                <a:solidFill>
                  <a:srgbClr val="006FC0"/>
                </a:solidFill>
                <a:latin typeface="Trebuchet MS"/>
                <a:cs typeface="Trebuchet MS"/>
              </a:rPr>
              <a:t>RESULTADOS</a:t>
            </a:r>
            <a:endParaRPr sz="19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19700" y="2945002"/>
            <a:ext cx="3744595" cy="3877945"/>
            <a:chOff x="5219700" y="2945002"/>
            <a:chExt cx="3744595" cy="387794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9700" y="4326634"/>
              <a:ext cx="3744467" cy="24963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8933" y="2945002"/>
              <a:ext cx="1110826" cy="109093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1096" y="2030983"/>
            <a:ext cx="2688590" cy="3670300"/>
          </a:xfrm>
          <a:custGeom>
            <a:avLst/>
            <a:gdLst/>
            <a:ahLst/>
            <a:cxnLst/>
            <a:rect l="l" t="t" r="r" b="b"/>
            <a:pathLst>
              <a:path w="2688590" h="3670300">
                <a:moveTo>
                  <a:pt x="2688336" y="469900"/>
                </a:moveTo>
                <a:lnTo>
                  <a:pt x="2685796" y="419100"/>
                </a:lnTo>
                <a:lnTo>
                  <a:pt x="2678684" y="368300"/>
                </a:lnTo>
                <a:lnTo>
                  <a:pt x="2673477" y="355600"/>
                </a:lnTo>
                <a:lnTo>
                  <a:pt x="2667127" y="330200"/>
                </a:lnTo>
                <a:lnTo>
                  <a:pt x="2659761" y="304800"/>
                </a:lnTo>
                <a:lnTo>
                  <a:pt x="2651379" y="279400"/>
                </a:lnTo>
                <a:lnTo>
                  <a:pt x="2641981" y="266700"/>
                </a:lnTo>
                <a:lnTo>
                  <a:pt x="2631694" y="241300"/>
                </a:lnTo>
                <a:lnTo>
                  <a:pt x="2620518" y="228600"/>
                </a:lnTo>
                <a:lnTo>
                  <a:pt x="2613228" y="213423"/>
                </a:lnTo>
                <a:lnTo>
                  <a:pt x="2613228" y="3401885"/>
                </a:lnTo>
                <a:lnTo>
                  <a:pt x="2612644" y="3403600"/>
                </a:lnTo>
                <a:lnTo>
                  <a:pt x="2611640" y="3404933"/>
                </a:lnTo>
                <a:lnTo>
                  <a:pt x="2613228" y="3401885"/>
                </a:lnTo>
                <a:lnTo>
                  <a:pt x="2613228" y="213423"/>
                </a:lnTo>
                <a:lnTo>
                  <a:pt x="2608326" y="203200"/>
                </a:lnTo>
                <a:lnTo>
                  <a:pt x="2595245" y="190500"/>
                </a:lnTo>
                <a:lnTo>
                  <a:pt x="2581402" y="165100"/>
                </a:lnTo>
                <a:lnTo>
                  <a:pt x="2566670" y="152400"/>
                </a:lnTo>
                <a:lnTo>
                  <a:pt x="2551303" y="139700"/>
                </a:lnTo>
                <a:lnTo>
                  <a:pt x="2545207" y="134937"/>
                </a:lnTo>
                <a:lnTo>
                  <a:pt x="2545207" y="3500678"/>
                </a:lnTo>
                <a:lnTo>
                  <a:pt x="2542794" y="3505200"/>
                </a:lnTo>
                <a:lnTo>
                  <a:pt x="2528316" y="3517900"/>
                </a:lnTo>
                <a:lnTo>
                  <a:pt x="2526144" y="3519741"/>
                </a:lnTo>
                <a:lnTo>
                  <a:pt x="2545207" y="3500678"/>
                </a:lnTo>
                <a:lnTo>
                  <a:pt x="2545207" y="134937"/>
                </a:lnTo>
                <a:lnTo>
                  <a:pt x="2535047" y="127000"/>
                </a:lnTo>
                <a:lnTo>
                  <a:pt x="2518156" y="101600"/>
                </a:lnTo>
                <a:lnTo>
                  <a:pt x="2500503" y="88900"/>
                </a:lnTo>
                <a:lnTo>
                  <a:pt x="2482215" y="76200"/>
                </a:lnTo>
                <a:lnTo>
                  <a:pt x="2463165" y="63500"/>
                </a:lnTo>
                <a:lnTo>
                  <a:pt x="2453043" y="56934"/>
                </a:lnTo>
                <a:lnTo>
                  <a:pt x="2453043" y="3576713"/>
                </a:lnTo>
                <a:lnTo>
                  <a:pt x="2446528" y="3581400"/>
                </a:lnTo>
                <a:lnTo>
                  <a:pt x="2428367" y="3594100"/>
                </a:lnTo>
                <a:lnTo>
                  <a:pt x="2409825" y="3606800"/>
                </a:lnTo>
                <a:lnTo>
                  <a:pt x="2395664" y="3606800"/>
                </a:lnTo>
                <a:lnTo>
                  <a:pt x="2403284" y="3603815"/>
                </a:lnTo>
                <a:lnTo>
                  <a:pt x="2443530" y="3582962"/>
                </a:lnTo>
                <a:lnTo>
                  <a:pt x="2453043" y="3576713"/>
                </a:lnTo>
                <a:lnTo>
                  <a:pt x="2453043" y="56934"/>
                </a:lnTo>
                <a:lnTo>
                  <a:pt x="2443607" y="50800"/>
                </a:lnTo>
                <a:lnTo>
                  <a:pt x="2423668" y="50800"/>
                </a:lnTo>
                <a:lnTo>
                  <a:pt x="2402840" y="38100"/>
                </a:lnTo>
                <a:lnTo>
                  <a:pt x="2382723" y="25984"/>
                </a:lnTo>
                <a:lnTo>
                  <a:pt x="2382723" y="3611880"/>
                </a:lnTo>
                <a:lnTo>
                  <a:pt x="2370836" y="3619500"/>
                </a:lnTo>
                <a:lnTo>
                  <a:pt x="2363279" y="3619500"/>
                </a:lnTo>
                <a:lnTo>
                  <a:pt x="2382723" y="3611880"/>
                </a:lnTo>
                <a:lnTo>
                  <a:pt x="2382723" y="25984"/>
                </a:lnTo>
                <a:lnTo>
                  <a:pt x="2381758" y="25400"/>
                </a:lnTo>
                <a:lnTo>
                  <a:pt x="2360041" y="25400"/>
                </a:lnTo>
                <a:lnTo>
                  <a:pt x="2339721" y="13792"/>
                </a:lnTo>
                <a:lnTo>
                  <a:pt x="2339721" y="3626281"/>
                </a:lnTo>
                <a:lnTo>
                  <a:pt x="2330069" y="3632200"/>
                </a:lnTo>
                <a:lnTo>
                  <a:pt x="2318181" y="3632200"/>
                </a:lnTo>
                <a:lnTo>
                  <a:pt x="2339721" y="3626281"/>
                </a:lnTo>
                <a:lnTo>
                  <a:pt x="2339721" y="13792"/>
                </a:lnTo>
                <a:lnTo>
                  <a:pt x="2337816" y="12700"/>
                </a:lnTo>
                <a:lnTo>
                  <a:pt x="2315337" y="12700"/>
                </a:lnTo>
                <a:lnTo>
                  <a:pt x="2292223" y="0"/>
                </a:lnTo>
                <a:lnTo>
                  <a:pt x="16764" y="0"/>
                </a:lnTo>
                <a:lnTo>
                  <a:pt x="8039" y="12700"/>
                </a:lnTo>
                <a:lnTo>
                  <a:pt x="2159" y="12700"/>
                </a:lnTo>
                <a:lnTo>
                  <a:pt x="0" y="25400"/>
                </a:lnTo>
                <a:lnTo>
                  <a:pt x="0" y="3644900"/>
                </a:lnTo>
                <a:lnTo>
                  <a:pt x="2159" y="3657600"/>
                </a:lnTo>
                <a:lnTo>
                  <a:pt x="8039" y="3670300"/>
                </a:lnTo>
                <a:lnTo>
                  <a:pt x="2316480" y="3670300"/>
                </a:lnTo>
                <a:lnTo>
                  <a:pt x="2339086" y="3657600"/>
                </a:lnTo>
                <a:lnTo>
                  <a:pt x="2361311" y="3657600"/>
                </a:lnTo>
                <a:lnTo>
                  <a:pt x="2382901" y="3644900"/>
                </a:lnTo>
                <a:lnTo>
                  <a:pt x="32893" y="3644912"/>
                </a:lnTo>
                <a:lnTo>
                  <a:pt x="32893" y="3642868"/>
                </a:lnTo>
                <a:lnTo>
                  <a:pt x="2221992" y="3642868"/>
                </a:lnTo>
                <a:lnTo>
                  <a:pt x="2269820" y="3640302"/>
                </a:lnTo>
                <a:lnTo>
                  <a:pt x="2305202" y="3634549"/>
                </a:lnTo>
                <a:lnTo>
                  <a:pt x="2287905" y="3644900"/>
                </a:lnTo>
                <a:lnTo>
                  <a:pt x="2382901" y="3644900"/>
                </a:lnTo>
                <a:lnTo>
                  <a:pt x="2404237" y="3644900"/>
                </a:lnTo>
                <a:lnTo>
                  <a:pt x="2424811" y="3632200"/>
                </a:lnTo>
                <a:lnTo>
                  <a:pt x="2464308" y="3606800"/>
                </a:lnTo>
                <a:lnTo>
                  <a:pt x="2501519" y="3581400"/>
                </a:lnTo>
                <a:lnTo>
                  <a:pt x="2536063" y="3556000"/>
                </a:lnTo>
                <a:lnTo>
                  <a:pt x="2567559" y="3517900"/>
                </a:lnTo>
                <a:lnTo>
                  <a:pt x="2582291" y="3505200"/>
                </a:lnTo>
                <a:lnTo>
                  <a:pt x="2596134" y="3492500"/>
                </a:lnTo>
                <a:lnTo>
                  <a:pt x="2609088" y="3467100"/>
                </a:lnTo>
                <a:lnTo>
                  <a:pt x="2621153" y="3454400"/>
                </a:lnTo>
                <a:lnTo>
                  <a:pt x="2632329" y="3429000"/>
                </a:lnTo>
                <a:lnTo>
                  <a:pt x="2642616" y="3416300"/>
                </a:lnTo>
                <a:lnTo>
                  <a:pt x="2652014" y="3390900"/>
                </a:lnTo>
                <a:lnTo>
                  <a:pt x="2660142" y="3365500"/>
                </a:lnTo>
                <a:lnTo>
                  <a:pt x="2667635" y="3352800"/>
                </a:lnTo>
                <a:lnTo>
                  <a:pt x="2673858" y="3327400"/>
                </a:lnTo>
                <a:lnTo>
                  <a:pt x="2678938" y="3302000"/>
                </a:lnTo>
                <a:lnTo>
                  <a:pt x="2683129" y="3276600"/>
                </a:lnTo>
                <a:lnTo>
                  <a:pt x="2685923" y="3251200"/>
                </a:lnTo>
                <a:lnTo>
                  <a:pt x="2687701" y="3238500"/>
                </a:lnTo>
                <a:lnTo>
                  <a:pt x="2688336" y="3213100"/>
                </a:lnTo>
                <a:lnTo>
                  <a:pt x="2688336" y="469900"/>
                </a:lnTo>
                <a:close/>
              </a:path>
            </a:pathLst>
          </a:custGeom>
          <a:solidFill>
            <a:srgbClr val="CDDFE8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67864" y="2373604"/>
            <a:ext cx="2368550" cy="2924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0485" marR="255270" indent="-58419">
              <a:lnSpc>
                <a:spcPct val="115500"/>
              </a:lnSpc>
              <a:spcBef>
                <a:spcPts val="95"/>
              </a:spcBef>
              <a:buSzPct val="90909"/>
              <a:buChar char="•"/>
              <a:tabLst>
                <a:tab pos="102235" algn="l"/>
              </a:tabLst>
            </a:pPr>
            <a:r>
              <a:rPr sz="1100" dirty="0">
                <a:latin typeface="Lucida Sans Unicode"/>
                <a:cs typeface="Lucida Sans Unicode"/>
              </a:rPr>
              <a:t>Opinión </a:t>
            </a:r>
            <a:r>
              <a:rPr sz="1100" spc="-5" dirty="0">
                <a:latin typeface="Lucida Sans Unicode"/>
                <a:cs typeface="Lucida Sans Unicode"/>
              </a:rPr>
              <a:t>de la </a:t>
            </a:r>
            <a:r>
              <a:rPr sz="1100" dirty="0">
                <a:latin typeface="Lucida Sans Unicode"/>
                <a:cs typeface="Lucida Sans Unicode"/>
              </a:rPr>
              <a:t>UAI sobre </a:t>
            </a:r>
            <a:r>
              <a:rPr sz="1100" spc="-5" dirty="0">
                <a:latin typeface="Lucida Sans Unicode"/>
                <a:cs typeface="Lucida Sans Unicode"/>
              </a:rPr>
              <a:t>el </a:t>
            </a:r>
            <a:r>
              <a:rPr sz="1100" dirty="0">
                <a:latin typeface="Lucida Sans Unicode"/>
                <a:cs typeface="Lucida Sans Unicode"/>
              </a:rPr>
              <a:t> sistema</a:t>
            </a:r>
            <a:r>
              <a:rPr sz="1100" spc="-4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de</a:t>
            </a:r>
            <a:r>
              <a:rPr sz="1100" spc="-1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control</a:t>
            </a:r>
            <a:r>
              <a:rPr sz="1100" spc="-4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interno</a:t>
            </a:r>
            <a:r>
              <a:rPr sz="1100" spc="-3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del </a:t>
            </a:r>
            <a:r>
              <a:rPr sz="1100" spc="-33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proceso</a:t>
            </a:r>
            <a:endParaRPr sz="1100">
              <a:latin typeface="Lucida Sans Unicode"/>
              <a:cs typeface="Lucida Sans Unicode"/>
            </a:endParaRPr>
          </a:p>
          <a:p>
            <a:pPr marL="70485" marR="453390" indent="-58419">
              <a:lnSpc>
                <a:spcPct val="115500"/>
              </a:lnSpc>
              <a:spcBef>
                <a:spcPts val="240"/>
              </a:spcBef>
              <a:buSzPct val="90909"/>
              <a:buChar char="•"/>
              <a:tabLst>
                <a:tab pos="102235" algn="l"/>
              </a:tabLst>
            </a:pPr>
            <a:r>
              <a:rPr sz="1100" dirty="0">
                <a:latin typeface="Lucida Sans Unicode"/>
                <a:cs typeface="Lucida Sans Unicode"/>
              </a:rPr>
              <a:t>Definición</a:t>
            </a:r>
            <a:r>
              <a:rPr sz="1100" spc="-5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de</a:t>
            </a:r>
            <a:r>
              <a:rPr sz="1100" spc="-1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objetivos</a:t>
            </a:r>
            <a:r>
              <a:rPr sz="1100" spc="-5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del </a:t>
            </a:r>
            <a:r>
              <a:rPr sz="1100" spc="-33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proceso</a:t>
            </a:r>
            <a:endParaRPr sz="1100">
              <a:latin typeface="Lucida Sans Unicode"/>
              <a:cs typeface="Lucida Sans Unicode"/>
            </a:endParaRPr>
          </a:p>
          <a:p>
            <a:pPr marL="70485" marR="67945" indent="-58419">
              <a:lnSpc>
                <a:spcPct val="115500"/>
              </a:lnSpc>
              <a:spcBef>
                <a:spcPts val="254"/>
              </a:spcBef>
              <a:buSzPct val="90909"/>
              <a:buChar char="•"/>
              <a:tabLst>
                <a:tab pos="102235" algn="l"/>
              </a:tabLst>
            </a:pPr>
            <a:r>
              <a:rPr sz="1100" spc="-5" dirty="0">
                <a:latin typeface="Lucida Sans Unicode"/>
                <a:cs typeface="Lucida Sans Unicode"/>
              </a:rPr>
              <a:t>Deficiencias de organización del </a:t>
            </a:r>
            <a:r>
              <a:rPr sz="1100" spc="-33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proceso</a:t>
            </a:r>
            <a:endParaRPr sz="1100">
              <a:latin typeface="Lucida Sans Unicode"/>
              <a:cs typeface="Lucida Sans Unicode"/>
            </a:endParaRPr>
          </a:p>
          <a:p>
            <a:pPr marL="101600" indent="-89535">
              <a:lnSpc>
                <a:spcPct val="100000"/>
              </a:lnSpc>
              <a:spcBef>
                <a:spcPts val="455"/>
              </a:spcBef>
              <a:buSzPct val="90909"/>
              <a:buChar char="•"/>
              <a:tabLst>
                <a:tab pos="102235" algn="l"/>
              </a:tabLst>
            </a:pPr>
            <a:r>
              <a:rPr sz="1100" spc="-5" dirty="0">
                <a:latin typeface="Lucida Sans Unicode"/>
                <a:cs typeface="Lucida Sans Unicode"/>
              </a:rPr>
              <a:t>Tiempo</a:t>
            </a:r>
            <a:r>
              <a:rPr sz="1100" spc="-4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transcurrido</a:t>
            </a:r>
            <a:r>
              <a:rPr sz="1100" spc="-6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desde</a:t>
            </a:r>
            <a:r>
              <a:rPr sz="1100" spc="-1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la</a:t>
            </a:r>
            <a:endParaRPr sz="1100">
              <a:latin typeface="Lucida Sans Unicode"/>
              <a:cs typeface="Lucida Sans Unicode"/>
            </a:endParaRPr>
          </a:p>
          <a:p>
            <a:pPr marL="70485">
              <a:lnSpc>
                <a:spcPct val="100000"/>
              </a:lnSpc>
              <a:spcBef>
                <a:spcPts val="204"/>
              </a:spcBef>
            </a:pPr>
            <a:r>
              <a:rPr sz="1100" dirty="0">
                <a:latin typeface="Lucida Sans Unicode"/>
                <a:cs typeface="Lucida Sans Unicode"/>
              </a:rPr>
              <a:t>última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auditoría</a:t>
            </a:r>
            <a:endParaRPr sz="1100">
              <a:latin typeface="Lucida Sans Unicode"/>
              <a:cs typeface="Lucida Sans Unicode"/>
            </a:endParaRPr>
          </a:p>
          <a:p>
            <a:pPr marL="70485" marR="55880" indent="-58419">
              <a:lnSpc>
                <a:spcPct val="114500"/>
              </a:lnSpc>
              <a:spcBef>
                <a:spcPts val="265"/>
              </a:spcBef>
              <a:buSzPct val="90909"/>
              <a:buChar char="•"/>
              <a:tabLst>
                <a:tab pos="102235" algn="l"/>
              </a:tabLst>
            </a:pPr>
            <a:r>
              <a:rPr sz="1100" spc="-5" dirty="0">
                <a:latin typeface="Lucida Sans Unicode"/>
                <a:cs typeface="Lucida Sans Unicode"/>
              </a:rPr>
              <a:t>Automatización/Informatización </a:t>
            </a:r>
            <a:r>
              <a:rPr sz="1100" spc="-33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del</a:t>
            </a:r>
            <a:r>
              <a:rPr sz="1100" spc="-2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proceso</a:t>
            </a:r>
            <a:endParaRPr sz="1100">
              <a:latin typeface="Lucida Sans Unicode"/>
              <a:cs typeface="Lucida Sans Unicode"/>
            </a:endParaRPr>
          </a:p>
          <a:p>
            <a:pPr marL="70485" marR="5080" indent="-58419">
              <a:lnSpc>
                <a:spcPct val="115500"/>
              </a:lnSpc>
              <a:spcBef>
                <a:spcPts val="250"/>
              </a:spcBef>
              <a:buSzPct val="90909"/>
              <a:buChar char="•"/>
              <a:tabLst>
                <a:tab pos="102235" algn="l"/>
              </a:tabLst>
            </a:pPr>
            <a:r>
              <a:rPr sz="1100" spc="-5" dirty="0">
                <a:latin typeface="Lucida Sans Unicode"/>
                <a:cs typeface="Lucida Sans Unicode"/>
              </a:rPr>
              <a:t>Receptividad de </a:t>
            </a:r>
            <a:r>
              <a:rPr sz="1100" dirty="0">
                <a:latin typeface="Lucida Sans Unicode"/>
                <a:cs typeface="Lucida Sans Unicode"/>
              </a:rPr>
              <a:t>los responsables </a:t>
            </a:r>
            <a:r>
              <a:rPr sz="1100" spc="-33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del</a:t>
            </a:r>
            <a:r>
              <a:rPr sz="1100" spc="-20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proceso</a:t>
            </a:r>
            <a:endParaRPr sz="1100">
              <a:latin typeface="Lucida Sans Unicode"/>
              <a:cs typeface="Lucida Sans Unicode"/>
            </a:endParaRPr>
          </a:p>
          <a:p>
            <a:pPr marL="101600" indent="-89535">
              <a:lnSpc>
                <a:spcPct val="100000"/>
              </a:lnSpc>
              <a:spcBef>
                <a:spcPts val="455"/>
              </a:spcBef>
              <a:buSzPct val="90909"/>
              <a:buChar char="•"/>
              <a:tabLst>
                <a:tab pos="102235" algn="l"/>
              </a:tabLst>
            </a:pPr>
            <a:r>
              <a:rPr sz="1100" dirty="0">
                <a:latin typeface="Lucida Sans Unicode"/>
                <a:cs typeface="Lucida Sans Unicode"/>
              </a:rPr>
              <a:t>Dispersión</a:t>
            </a:r>
            <a:r>
              <a:rPr sz="1100" spc="-60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geográfica</a:t>
            </a:r>
            <a:endParaRPr sz="110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9768" y="1581911"/>
            <a:ext cx="1536700" cy="4572000"/>
            <a:chOff x="429768" y="1581911"/>
            <a:chExt cx="1536700" cy="4572000"/>
          </a:xfrm>
        </p:grpSpPr>
        <p:sp>
          <p:nvSpPr>
            <p:cNvPr id="5" name="object 5"/>
            <p:cNvSpPr/>
            <p:nvPr/>
          </p:nvSpPr>
          <p:spPr>
            <a:xfrm>
              <a:off x="457200" y="1600199"/>
              <a:ext cx="1481455" cy="4526280"/>
            </a:xfrm>
            <a:custGeom>
              <a:avLst/>
              <a:gdLst/>
              <a:ahLst/>
              <a:cxnLst/>
              <a:rect l="l" t="t" r="r" b="b"/>
              <a:pathLst>
                <a:path w="1481455" h="4526280">
                  <a:moveTo>
                    <a:pt x="1234439" y="0"/>
                  </a:moveTo>
                  <a:lnTo>
                    <a:pt x="246887" y="0"/>
                  </a:lnTo>
                  <a:lnTo>
                    <a:pt x="197132" y="5014"/>
                  </a:lnTo>
                  <a:lnTo>
                    <a:pt x="150790" y="19395"/>
                  </a:lnTo>
                  <a:lnTo>
                    <a:pt x="108852" y="42152"/>
                  </a:lnTo>
                  <a:lnTo>
                    <a:pt x="72313" y="72294"/>
                  </a:lnTo>
                  <a:lnTo>
                    <a:pt x="42165" y="108830"/>
                  </a:lnTo>
                  <a:lnTo>
                    <a:pt x="19402" y="150768"/>
                  </a:lnTo>
                  <a:lnTo>
                    <a:pt x="5016" y="197118"/>
                  </a:lnTo>
                  <a:lnTo>
                    <a:pt x="0" y="246887"/>
                  </a:lnTo>
                  <a:lnTo>
                    <a:pt x="0" y="4279392"/>
                  </a:lnTo>
                  <a:lnTo>
                    <a:pt x="5016" y="4329147"/>
                  </a:lnTo>
                  <a:lnTo>
                    <a:pt x="19402" y="4375489"/>
                  </a:lnTo>
                  <a:lnTo>
                    <a:pt x="42165" y="4417427"/>
                  </a:lnTo>
                  <a:lnTo>
                    <a:pt x="72313" y="4453966"/>
                  </a:lnTo>
                  <a:lnTo>
                    <a:pt x="108852" y="4484114"/>
                  </a:lnTo>
                  <a:lnTo>
                    <a:pt x="150790" y="4506877"/>
                  </a:lnTo>
                  <a:lnTo>
                    <a:pt x="197132" y="4521263"/>
                  </a:lnTo>
                  <a:lnTo>
                    <a:pt x="246887" y="4526280"/>
                  </a:lnTo>
                  <a:lnTo>
                    <a:pt x="1234439" y="4526280"/>
                  </a:lnTo>
                  <a:lnTo>
                    <a:pt x="1284209" y="4521263"/>
                  </a:lnTo>
                  <a:lnTo>
                    <a:pt x="1330559" y="4506877"/>
                  </a:lnTo>
                  <a:lnTo>
                    <a:pt x="1372497" y="4484114"/>
                  </a:lnTo>
                  <a:lnTo>
                    <a:pt x="1409033" y="4453966"/>
                  </a:lnTo>
                  <a:lnTo>
                    <a:pt x="1439175" y="4417427"/>
                  </a:lnTo>
                  <a:lnTo>
                    <a:pt x="1461932" y="4375489"/>
                  </a:lnTo>
                  <a:lnTo>
                    <a:pt x="1476313" y="4329147"/>
                  </a:lnTo>
                  <a:lnTo>
                    <a:pt x="1481327" y="4279392"/>
                  </a:lnTo>
                  <a:lnTo>
                    <a:pt x="1481327" y="246887"/>
                  </a:lnTo>
                  <a:lnTo>
                    <a:pt x="1476313" y="197118"/>
                  </a:lnTo>
                  <a:lnTo>
                    <a:pt x="1461932" y="150768"/>
                  </a:lnTo>
                  <a:lnTo>
                    <a:pt x="1439175" y="108830"/>
                  </a:lnTo>
                  <a:lnTo>
                    <a:pt x="1409033" y="72294"/>
                  </a:lnTo>
                  <a:lnTo>
                    <a:pt x="1372497" y="42152"/>
                  </a:lnTo>
                  <a:lnTo>
                    <a:pt x="1330559" y="19395"/>
                  </a:lnTo>
                  <a:lnTo>
                    <a:pt x="1284209" y="5014"/>
                  </a:lnTo>
                  <a:lnTo>
                    <a:pt x="1234439" y="0"/>
                  </a:lnTo>
                  <a:close/>
                </a:path>
              </a:pathLst>
            </a:custGeom>
            <a:solidFill>
              <a:srgbClr val="7C3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9768" y="1581911"/>
              <a:ext cx="1536700" cy="4572000"/>
            </a:xfrm>
            <a:custGeom>
              <a:avLst/>
              <a:gdLst/>
              <a:ahLst/>
              <a:cxnLst/>
              <a:rect l="l" t="t" r="r" b="b"/>
              <a:pathLst>
                <a:path w="1536700" h="4572000">
                  <a:moveTo>
                    <a:pt x="249885" y="25400"/>
                  </a:moveTo>
                  <a:lnTo>
                    <a:pt x="142443" y="25400"/>
                  </a:lnTo>
                  <a:lnTo>
                    <a:pt x="119862" y="50800"/>
                  </a:lnTo>
                  <a:lnTo>
                    <a:pt x="98971" y="63500"/>
                  </a:lnTo>
                  <a:lnTo>
                    <a:pt x="79413" y="76200"/>
                  </a:lnTo>
                  <a:lnTo>
                    <a:pt x="61823" y="101600"/>
                  </a:lnTo>
                  <a:lnTo>
                    <a:pt x="46177" y="114300"/>
                  </a:lnTo>
                  <a:lnTo>
                    <a:pt x="21094" y="165100"/>
                  </a:lnTo>
                  <a:lnTo>
                    <a:pt x="8508" y="203200"/>
                  </a:lnTo>
                  <a:lnTo>
                    <a:pt x="1320" y="241300"/>
                  </a:lnTo>
                  <a:lnTo>
                    <a:pt x="0" y="266700"/>
                  </a:lnTo>
                  <a:lnTo>
                    <a:pt x="12" y="4305300"/>
                  </a:lnTo>
                  <a:lnTo>
                    <a:pt x="3289" y="4343400"/>
                  </a:lnTo>
                  <a:lnTo>
                    <a:pt x="12814" y="4381500"/>
                  </a:lnTo>
                  <a:lnTo>
                    <a:pt x="33832" y="4432300"/>
                  </a:lnTo>
                  <a:lnTo>
                    <a:pt x="63563" y="4483100"/>
                  </a:lnTo>
                  <a:lnTo>
                    <a:pt x="81381" y="4495800"/>
                  </a:lnTo>
                  <a:lnTo>
                    <a:pt x="100901" y="4521200"/>
                  </a:lnTo>
                  <a:lnTo>
                    <a:pt x="122059" y="4533900"/>
                  </a:lnTo>
                  <a:lnTo>
                    <a:pt x="144818" y="4546600"/>
                  </a:lnTo>
                  <a:lnTo>
                    <a:pt x="168795" y="4559300"/>
                  </a:lnTo>
                  <a:lnTo>
                    <a:pt x="193675" y="4572000"/>
                  </a:lnTo>
                  <a:lnTo>
                    <a:pt x="1330959" y="4572000"/>
                  </a:lnTo>
                  <a:lnTo>
                    <a:pt x="1344802" y="4559300"/>
                  </a:lnTo>
                  <a:lnTo>
                    <a:pt x="1369821" y="4559300"/>
                  </a:lnTo>
                  <a:lnTo>
                    <a:pt x="1393952" y="4546600"/>
                  </a:lnTo>
                  <a:lnTo>
                    <a:pt x="225564" y="4546600"/>
                  </a:lnTo>
                  <a:lnTo>
                    <a:pt x="213931" y="4533900"/>
                  </a:lnTo>
                  <a:lnTo>
                    <a:pt x="202437" y="4533900"/>
                  </a:lnTo>
                  <a:lnTo>
                    <a:pt x="180212" y="4521200"/>
                  </a:lnTo>
                  <a:lnTo>
                    <a:pt x="159054" y="4521200"/>
                  </a:lnTo>
                  <a:lnTo>
                    <a:pt x="139153" y="4508500"/>
                  </a:lnTo>
                  <a:lnTo>
                    <a:pt x="120637" y="4495800"/>
                  </a:lnTo>
                  <a:lnTo>
                    <a:pt x="103504" y="4470400"/>
                  </a:lnTo>
                  <a:lnTo>
                    <a:pt x="87871" y="4457700"/>
                  </a:lnTo>
                  <a:lnTo>
                    <a:pt x="74028" y="4445000"/>
                  </a:lnTo>
                  <a:lnTo>
                    <a:pt x="61925" y="4419600"/>
                  </a:lnTo>
                  <a:lnTo>
                    <a:pt x="51803" y="4394200"/>
                  </a:lnTo>
                  <a:lnTo>
                    <a:pt x="43726" y="4381500"/>
                  </a:lnTo>
                  <a:lnTo>
                    <a:pt x="35686" y="4343400"/>
                  </a:lnTo>
                  <a:lnTo>
                    <a:pt x="32918" y="4305300"/>
                  </a:lnTo>
                  <a:lnTo>
                    <a:pt x="32918" y="266700"/>
                  </a:lnTo>
                  <a:lnTo>
                    <a:pt x="33197" y="254000"/>
                  </a:lnTo>
                  <a:lnTo>
                    <a:pt x="34137" y="241300"/>
                  </a:lnTo>
                  <a:lnTo>
                    <a:pt x="35725" y="228600"/>
                  </a:lnTo>
                  <a:lnTo>
                    <a:pt x="37884" y="228600"/>
                  </a:lnTo>
                  <a:lnTo>
                    <a:pt x="40589" y="215900"/>
                  </a:lnTo>
                  <a:lnTo>
                    <a:pt x="43853" y="203200"/>
                  </a:lnTo>
                  <a:lnTo>
                    <a:pt x="52019" y="177800"/>
                  </a:lnTo>
                  <a:lnTo>
                    <a:pt x="62191" y="152400"/>
                  </a:lnTo>
                  <a:lnTo>
                    <a:pt x="74320" y="139700"/>
                  </a:lnTo>
                  <a:lnTo>
                    <a:pt x="88214" y="114300"/>
                  </a:lnTo>
                  <a:lnTo>
                    <a:pt x="121018" y="88900"/>
                  </a:lnTo>
                  <a:lnTo>
                    <a:pt x="159537" y="63500"/>
                  </a:lnTo>
                  <a:lnTo>
                    <a:pt x="202882" y="38100"/>
                  </a:lnTo>
                  <a:lnTo>
                    <a:pt x="237718" y="38100"/>
                  </a:lnTo>
                  <a:lnTo>
                    <a:pt x="249885" y="25400"/>
                  </a:lnTo>
                  <a:close/>
                </a:path>
                <a:path w="1536700" h="4572000">
                  <a:moveTo>
                    <a:pt x="1329817" y="0"/>
                  </a:moveTo>
                  <a:lnTo>
                    <a:pt x="205181" y="0"/>
                  </a:lnTo>
                  <a:lnTo>
                    <a:pt x="191465" y="12700"/>
                  </a:lnTo>
                  <a:lnTo>
                    <a:pt x="166433" y="25400"/>
                  </a:lnTo>
                  <a:lnTo>
                    <a:pt x="1286637" y="25400"/>
                  </a:lnTo>
                  <a:lnTo>
                    <a:pt x="1298829" y="38100"/>
                  </a:lnTo>
                  <a:lnTo>
                    <a:pt x="1333754" y="38100"/>
                  </a:lnTo>
                  <a:lnTo>
                    <a:pt x="1377188" y="63500"/>
                  </a:lnTo>
                  <a:lnTo>
                    <a:pt x="1415669" y="88900"/>
                  </a:lnTo>
                  <a:lnTo>
                    <a:pt x="1448308" y="114300"/>
                  </a:lnTo>
                  <a:lnTo>
                    <a:pt x="1462151" y="139700"/>
                  </a:lnTo>
                  <a:lnTo>
                    <a:pt x="1474215" y="152400"/>
                  </a:lnTo>
                  <a:lnTo>
                    <a:pt x="1484376" y="177800"/>
                  </a:lnTo>
                  <a:lnTo>
                    <a:pt x="1492504" y="203200"/>
                  </a:lnTo>
                  <a:lnTo>
                    <a:pt x="1495679" y="215900"/>
                  </a:lnTo>
                  <a:lnTo>
                    <a:pt x="1498345" y="228600"/>
                  </a:lnTo>
                  <a:lnTo>
                    <a:pt x="1500505" y="228600"/>
                  </a:lnTo>
                  <a:lnTo>
                    <a:pt x="1502029" y="241300"/>
                  </a:lnTo>
                  <a:lnTo>
                    <a:pt x="1503045" y="254000"/>
                  </a:lnTo>
                  <a:lnTo>
                    <a:pt x="1503299" y="266700"/>
                  </a:lnTo>
                  <a:lnTo>
                    <a:pt x="1503299" y="4305300"/>
                  </a:lnTo>
                  <a:lnTo>
                    <a:pt x="1500505" y="4343400"/>
                  </a:lnTo>
                  <a:lnTo>
                    <a:pt x="1492377" y="4381500"/>
                  </a:lnTo>
                  <a:lnTo>
                    <a:pt x="1484121" y="4394200"/>
                  </a:lnTo>
                  <a:lnTo>
                    <a:pt x="1473962" y="4419600"/>
                  </a:lnTo>
                  <a:lnTo>
                    <a:pt x="1461896" y="4445000"/>
                  </a:lnTo>
                  <a:lnTo>
                    <a:pt x="1447927" y="4457700"/>
                  </a:lnTo>
                  <a:lnTo>
                    <a:pt x="1432433" y="4470400"/>
                  </a:lnTo>
                  <a:lnTo>
                    <a:pt x="1415288" y="4495800"/>
                  </a:lnTo>
                  <a:lnTo>
                    <a:pt x="1396619" y="4508500"/>
                  </a:lnTo>
                  <a:lnTo>
                    <a:pt x="1376680" y="4521200"/>
                  </a:lnTo>
                  <a:lnTo>
                    <a:pt x="1355598" y="4521200"/>
                  </a:lnTo>
                  <a:lnTo>
                    <a:pt x="1333373" y="4533900"/>
                  </a:lnTo>
                  <a:lnTo>
                    <a:pt x="1322070" y="4533900"/>
                  </a:lnTo>
                  <a:lnTo>
                    <a:pt x="1310386" y="4546600"/>
                  </a:lnTo>
                  <a:lnTo>
                    <a:pt x="1393952" y="4546600"/>
                  </a:lnTo>
                  <a:lnTo>
                    <a:pt x="1416304" y="4533900"/>
                  </a:lnTo>
                  <a:lnTo>
                    <a:pt x="1437386" y="4508500"/>
                  </a:lnTo>
                  <a:lnTo>
                    <a:pt x="1456817" y="4495800"/>
                  </a:lnTo>
                  <a:lnTo>
                    <a:pt x="1489964" y="4457700"/>
                  </a:lnTo>
                  <a:lnTo>
                    <a:pt x="1515109" y="4406900"/>
                  </a:lnTo>
                  <a:lnTo>
                    <a:pt x="1527683" y="4368800"/>
                  </a:lnTo>
                  <a:lnTo>
                    <a:pt x="1534921" y="4330700"/>
                  </a:lnTo>
                  <a:lnTo>
                    <a:pt x="1536192" y="4305300"/>
                  </a:lnTo>
                  <a:lnTo>
                    <a:pt x="1536192" y="266700"/>
                  </a:lnTo>
                  <a:lnTo>
                    <a:pt x="1532889" y="228600"/>
                  </a:lnTo>
                  <a:lnTo>
                    <a:pt x="1523492" y="190500"/>
                  </a:lnTo>
                  <a:lnTo>
                    <a:pt x="1502409" y="139700"/>
                  </a:lnTo>
                  <a:lnTo>
                    <a:pt x="1472692" y="101600"/>
                  </a:lnTo>
                  <a:lnTo>
                    <a:pt x="1454912" y="76200"/>
                  </a:lnTo>
                  <a:lnTo>
                    <a:pt x="1435354" y="63500"/>
                  </a:lnTo>
                  <a:lnTo>
                    <a:pt x="1414145" y="38100"/>
                  </a:lnTo>
                  <a:lnTo>
                    <a:pt x="1391412" y="25400"/>
                  </a:lnTo>
                  <a:lnTo>
                    <a:pt x="1367408" y="12700"/>
                  </a:lnTo>
                  <a:lnTo>
                    <a:pt x="1342770" y="12700"/>
                  </a:lnTo>
                  <a:lnTo>
                    <a:pt x="1329817" y="0"/>
                  </a:lnTo>
                  <a:close/>
                </a:path>
                <a:path w="1536700" h="4572000">
                  <a:moveTo>
                    <a:pt x="1319149" y="4521200"/>
                  </a:moveTo>
                  <a:lnTo>
                    <a:pt x="216408" y="4521200"/>
                  </a:lnTo>
                  <a:lnTo>
                    <a:pt x="227507" y="4533900"/>
                  </a:lnTo>
                  <a:lnTo>
                    <a:pt x="1307973" y="4533900"/>
                  </a:lnTo>
                  <a:lnTo>
                    <a:pt x="1319149" y="4521200"/>
                  </a:lnTo>
                  <a:close/>
                </a:path>
                <a:path w="1536700" h="4572000">
                  <a:moveTo>
                    <a:pt x="190182" y="63500"/>
                  </a:moveTo>
                  <a:lnTo>
                    <a:pt x="165226" y="63500"/>
                  </a:lnTo>
                  <a:lnTo>
                    <a:pt x="146164" y="76200"/>
                  </a:lnTo>
                  <a:lnTo>
                    <a:pt x="128371" y="88900"/>
                  </a:lnTo>
                  <a:lnTo>
                    <a:pt x="111912" y="101600"/>
                  </a:lnTo>
                  <a:lnTo>
                    <a:pt x="97015" y="127000"/>
                  </a:lnTo>
                  <a:lnTo>
                    <a:pt x="83692" y="139700"/>
                  </a:lnTo>
                  <a:lnTo>
                    <a:pt x="72072" y="165100"/>
                  </a:lnTo>
                  <a:lnTo>
                    <a:pt x="62318" y="177800"/>
                  </a:lnTo>
                  <a:lnTo>
                    <a:pt x="54406" y="203200"/>
                  </a:lnTo>
                  <a:lnTo>
                    <a:pt x="51282" y="215900"/>
                  </a:lnTo>
                  <a:lnTo>
                    <a:pt x="48679" y="228600"/>
                  </a:lnTo>
                  <a:lnTo>
                    <a:pt x="46608" y="241300"/>
                  </a:lnTo>
                  <a:lnTo>
                    <a:pt x="45084" y="241300"/>
                  </a:lnTo>
                  <a:lnTo>
                    <a:pt x="44170" y="254000"/>
                  </a:lnTo>
                  <a:lnTo>
                    <a:pt x="43891" y="266700"/>
                  </a:lnTo>
                  <a:lnTo>
                    <a:pt x="43891" y="4305300"/>
                  </a:lnTo>
                  <a:lnTo>
                    <a:pt x="44132" y="4318000"/>
                  </a:lnTo>
                  <a:lnTo>
                    <a:pt x="44996" y="4330700"/>
                  </a:lnTo>
                  <a:lnTo>
                    <a:pt x="46494" y="4343400"/>
                  </a:lnTo>
                  <a:lnTo>
                    <a:pt x="48513" y="4356100"/>
                  </a:lnTo>
                  <a:lnTo>
                    <a:pt x="51079" y="4356100"/>
                  </a:lnTo>
                  <a:lnTo>
                    <a:pt x="54038" y="4368800"/>
                  </a:lnTo>
                  <a:lnTo>
                    <a:pt x="61696" y="4394200"/>
                  </a:lnTo>
                  <a:lnTo>
                    <a:pt x="71297" y="4406900"/>
                  </a:lnTo>
                  <a:lnTo>
                    <a:pt x="82829" y="4432300"/>
                  </a:lnTo>
                  <a:lnTo>
                    <a:pt x="95973" y="4445000"/>
                  </a:lnTo>
                  <a:lnTo>
                    <a:pt x="110883" y="4470400"/>
                  </a:lnTo>
                  <a:lnTo>
                    <a:pt x="127215" y="4483100"/>
                  </a:lnTo>
                  <a:lnTo>
                    <a:pt x="144843" y="4495800"/>
                  </a:lnTo>
                  <a:lnTo>
                    <a:pt x="163804" y="4508500"/>
                  </a:lnTo>
                  <a:lnTo>
                    <a:pt x="184010" y="4521200"/>
                  </a:lnTo>
                  <a:lnTo>
                    <a:pt x="218897" y="4521200"/>
                  </a:lnTo>
                  <a:lnTo>
                    <a:pt x="208279" y="4508500"/>
                  </a:lnTo>
                  <a:lnTo>
                    <a:pt x="187820" y="4508500"/>
                  </a:lnTo>
                  <a:lnTo>
                    <a:pt x="168554" y="4495800"/>
                  </a:lnTo>
                  <a:lnTo>
                    <a:pt x="133794" y="4470400"/>
                  </a:lnTo>
                  <a:lnTo>
                    <a:pt x="104076" y="4445000"/>
                  </a:lnTo>
                  <a:lnTo>
                    <a:pt x="91630" y="4419600"/>
                  </a:lnTo>
                  <a:lnTo>
                    <a:pt x="80657" y="4406900"/>
                  </a:lnTo>
                  <a:lnTo>
                    <a:pt x="64338" y="4368800"/>
                  </a:lnTo>
                  <a:lnTo>
                    <a:pt x="57289" y="4330700"/>
                  </a:lnTo>
                  <a:lnTo>
                    <a:pt x="55867" y="4330700"/>
                  </a:lnTo>
                  <a:lnTo>
                    <a:pt x="55067" y="4318000"/>
                  </a:lnTo>
                  <a:lnTo>
                    <a:pt x="54851" y="4305300"/>
                  </a:lnTo>
                  <a:lnTo>
                    <a:pt x="54863" y="266700"/>
                  </a:lnTo>
                  <a:lnTo>
                    <a:pt x="55143" y="254000"/>
                  </a:lnTo>
                  <a:lnTo>
                    <a:pt x="56019" y="254000"/>
                  </a:lnTo>
                  <a:lnTo>
                    <a:pt x="57492" y="241300"/>
                  </a:lnTo>
                  <a:lnTo>
                    <a:pt x="59474" y="228600"/>
                  </a:lnTo>
                  <a:lnTo>
                    <a:pt x="61975" y="215900"/>
                  </a:lnTo>
                  <a:lnTo>
                    <a:pt x="64960" y="203200"/>
                  </a:lnTo>
                  <a:lnTo>
                    <a:pt x="72631" y="190500"/>
                  </a:lnTo>
                  <a:lnTo>
                    <a:pt x="81953" y="165100"/>
                  </a:lnTo>
                  <a:lnTo>
                    <a:pt x="93078" y="152400"/>
                  </a:lnTo>
                  <a:lnTo>
                    <a:pt x="105816" y="127000"/>
                  </a:lnTo>
                  <a:lnTo>
                    <a:pt x="120040" y="114300"/>
                  </a:lnTo>
                  <a:lnTo>
                    <a:pt x="135724" y="101600"/>
                  </a:lnTo>
                  <a:lnTo>
                    <a:pt x="152742" y="88900"/>
                  </a:lnTo>
                  <a:lnTo>
                    <a:pt x="170929" y="76200"/>
                  </a:lnTo>
                  <a:lnTo>
                    <a:pt x="190182" y="63500"/>
                  </a:lnTo>
                  <a:close/>
                </a:path>
                <a:path w="1536700" h="4572000">
                  <a:moveTo>
                    <a:pt x="1372489" y="63500"/>
                  </a:moveTo>
                  <a:lnTo>
                    <a:pt x="1348613" y="63500"/>
                  </a:lnTo>
                  <a:lnTo>
                    <a:pt x="1367663" y="76200"/>
                  </a:lnTo>
                  <a:lnTo>
                    <a:pt x="1385570" y="88900"/>
                  </a:lnTo>
                  <a:lnTo>
                    <a:pt x="1402588" y="101600"/>
                  </a:lnTo>
                  <a:lnTo>
                    <a:pt x="1418082" y="114300"/>
                  </a:lnTo>
                  <a:lnTo>
                    <a:pt x="1432052" y="127000"/>
                  </a:lnTo>
                  <a:lnTo>
                    <a:pt x="1444625" y="152400"/>
                  </a:lnTo>
                  <a:lnTo>
                    <a:pt x="1455546" y="165100"/>
                  </a:lnTo>
                  <a:lnTo>
                    <a:pt x="1464564" y="190500"/>
                  </a:lnTo>
                  <a:lnTo>
                    <a:pt x="1471930" y="203200"/>
                  </a:lnTo>
                  <a:lnTo>
                    <a:pt x="1477009" y="228600"/>
                  </a:lnTo>
                  <a:lnTo>
                    <a:pt x="1478914" y="241300"/>
                  </a:lnTo>
                  <a:lnTo>
                    <a:pt x="1480312" y="254000"/>
                  </a:lnTo>
                  <a:lnTo>
                    <a:pt x="1481074" y="266700"/>
                  </a:lnTo>
                  <a:lnTo>
                    <a:pt x="1481327" y="266700"/>
                  </a:lnTo>
                  <a:lnTo>
                    <a:pt x="1481327" y="4305300"/>
                  </a:lnTo>
                  <a:lnTo>
                    <a:pt x="1481074" y="4318000"/>
                  </a:lnTo>
                  <a:lnTo>
                    <a:pt x="1480184" y="4330700"/>
                  </a:lnTo>
                  <a:lnTo>
                    <a:pt x="1478661" y="4343400"/>
                  </a:lnTo>
                  <a:lnTo>
                    <a:pt x="1476756" y="4343400"/>
                  </a:lnTo>
                  <a:lnTo>
                    <a:pt x="1474215" y="4356100"/>
                  </a:lnTo>
                  <a:lnTo>
                    <a:pt x="1471295" y="4368800"/>
                  </a:lnTo>
                  <a:lnTo>
                    <a:pt x="1463548" y="4394200"/>
                  </a:lnTo>
                  <a:lnTo>
                    <a:pt x="1454277" y="4406900"/>
                  </a:lnTo>
                  <a:lnTo>
                    <a:pt x="1443101" y="4432300"/>
                  </a:lnTo>
                  <a:lnTo>
                    <a:pt x="1400556" y="4470400"/>
                  </a:lnTo>
                  <a:lnTo>
                    <a:pt x="1365250" y="4495800"/>
                  </a:lnTo>
                  <a:lnTo>
                    <a:pt x="1346073" y="4508500"/>
                  </a:lnTo>
                  <a:lnTo>
                    <a:pt x="1325752" y="4508500"/>
                  </a:lnTo>
                  <a:lnTo>
                    <a:pt x="1316227" y="4521200"/>
                  </a:lnTo>
                  <a:lnTo>
                    <a:pt x="1350899" y="4521200"/>
                  </a:lnTo>
                  <a:lnTo>
                    <a:pt x="1370964" y="4508500"/>
                  </a:lnTo>
                  <a:lnTo>
                    <a:pt x="1390014" y="4495800"/>
                  </a:lnTo>
                  <a:lnTo>
                    <a:pt x="1407921" y="4483100"/>
                  </a:lnTo>
                  <a:lnTo>
                    <a:pt x="1424305" y="4470400"/>
                  </a:lnTo>
                  <a:lnTo>
                    <a:pt x="1439164" y="4445000"/>
                  </a:lnTo>
                  <a:lnTo>
                    <a:pt x="1452499" y="4432300"/>
                  </a:lnTo>
                  <a:lnTo>
                    <a:pt x="1464056" y="4419600"/>
                  </a:lnTo>
                  <a:lnTo>
                    <a:pt x="1473834" y="4394200"/>
                  </a:lnTo>
                  <a:lnTo>
                    <a:pt x="1481836" y="4368800"/>
                  </a:lnTo>
                  <a:lnTo>
                    <a:pt x="1484883" y="4356100"/>
                  </a:lnTo>
                  <a:lnTo>
                    <a:pt x="1487551" y="4356100"/>
                  </a:lnTo>
                  <a:lnTo>
                    <a:pt x="1489583" y="4343400"/>
                  </a:lnTo>
                  <a:lnTo>
                    <a:pt x="1491107" y="4330700"/>
                  </a:lnTo>
                  <a:lnTo>
                    <a:pt x="1491995" y="4318000"/>
                  </a:lnTo>
                  <a:lnTo>
                    <a:pt x="1492250" y="4305300"/>
                  </a:lnTo>
                  <a:lnTo>
                    <a:pt x="1492123" y="254000"/>
                  </a:lnTo>
                  <a:lnTo>
                    <a:pt x="1491233" y="254000"/>
                  </a:lnTo>
                  <a:lnTo>
                    <a:pt x="1489709" y="241300"/>
                  </a:lnTo>
                  <a:lnTo>
                    <a:pt x="1482217" y="203200"/>
                  </a:lnTo>
                  <a:lnTo>
                    <a:pt x="1464818" y="165100"/>
                  </a:lnTo>
                  <a:lnTo>
                    <a:pt x="1453388" y="139700"/>
                  </a:lnTo>
                  <a:lnTo>
                    <a:pt x="1440180" y="127000"/>
                  </a:lnTo>
                  <a:lnTo>
                    <a:pt x="1425448" y="114300"/>
                  </a:lnTo>
                  <a:lnTo>
                    <a:pt x="1409064" y="88900"/>
                  </a:lnTo>
                  <a:lnTo>
                    <a:pt x="1391284" y="76200"/>
                  </a:lnTo>
                  <a:lnTo>
                    <a:pt x="1372489" y="63500"/>
                  </a:lnTo>
                  <a:close/>
                </a:path>
                <a:path w="1536700" h="4572000">
                  <a:moveTo>
                    <a:pt x="230797" y="50800"/>
                  </a:moveTo>
                  <a:lnTo>
                    <a:pt x="206679" y="50800"/>
                  </a:lnTo>
                  <a:lnTo>
                    <a:pt x="185432" y="63500"/>
                  </a:lnTo>
                  <a:lnTo>
                    <a:pt x="220205" y="63500"/>
                  </a:lnTo>
                  <a:lnTo>
                    <a:pt x="230797" y="50800"/>
                  </a:lnTo>
                  <a:close/>
                </a:path>
                <a:path w="1536700" h="4572000">
                  <a:moveTo>
                    <a:pt x="1330833" y="50800"/>
                  </a:moveTo>
                  <a:lnTo>
                    <a:pt x="1306830" y="50800"/>
                  </a:lnTo>
                  <a:lnTo>
                    <a:pt x="1317370" y="63500"/>
                  </a:lnTo>
                  <a:lnTo>
                    <a:pt x="1352295" y="63500"/>
                  </a:lnTo>
                  <a:lnTo>
                    <a:pt x="1330833" y="50800"/>
                  </a:lnTo>
                  <a:close/>
                </a:path>
                <a:path w="1536700" h="4572000">
                  <a:moveTo>
                    <a:pt x="1297305" y="38100"/>
                  </a:moveTo>
                  <a:lnTo>
                    <a:pt x="239585" y="38100"/>
                  </a:lnTo>
                  <a:lnTo>
                    <a:pt x="228320" y="50800"/>
                  </a:lnTo>
                  <a:lnTo>
                    <a:pt x="1308734" y="50800"/>
                  </a:lnTo>
                  <a:lnTo>
                    <a:pt x="1297305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4519" y="3716528"/>
            <a:ext cx="11849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Probabilidad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61" y="572954"/>
            <a:ext cx="5788925" cy="53282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905500" y="1773935"/>
            <a:ext cx="2473960" cy="1943100"/>
          </a:xfrm>
          <a:custGeom>
            <a:avLst/>
            <a:gdLst/>
            <a:ahLst/>
            <a:cxnLst/>
            <a:rect l="l" t="t" r="r" b="b"/>
            <a:pathLst>
              <a:path w="2473959" h="1943100">
                <a:moveTo>
                  <a:pt x="2473452" y="342900"/>
                </a:moveTo>
                <a:lnTo>
                  <a:pt x="2472944" y="317500"/>
                </a:lnTo>
                <a:lnTo>
                  <a:pt x="2471674" y="304800"/>
                </a:lnTo>
                <a:lnTo>
                  <a:pt x="2469388" y="292100"/>
                </a:lnTo>
                <a:lnTo>
                  <a:pt x="2466340" y="266700"/>
                </a:lnTo>
                <a:lnTo>
                  <a:pt x="2462530" y="254000"/>
                </a:lnTo>
                <a:lnTo>
                  <a:pt x="2457831" y="241300"/>
                </a:lnTo>
                <a:lnTo>
                  <a:pt x="2452370" y="228600"/>
                </a:lnTo>
                <a:lnTo>
                  <a:pt x="2446147" y="203200"/>
                </a:lnTo>
                <a:lnTo>
                  <a:pt x="2423414" y="165100"/>
                </a:lnTo>
                <a:lnTo>
                  <a:pt x="2394204" y="127000"/>
                </a:lnTo>
                <a:lnTo>
                  <a:pt x="2359710" y="88620"/>
                </a:lnTo>
                <a:lnTo>
                  <a:pt x="2359710" y="1815795"/>
                </a:lnTo>
                <a:lnTo>
                  <a:pt x="2349373" y="1828800"/>
                </a:lnTo>
                <a:lnTo>
                  <a:pt x="2343048" y="1832457"/>
                </a:lnTo>
                <a:lnTo>
                  <a:pt x="2359710" y="1815795"/>
                </a:lnTo>
                <a:lnTo>
                  <a:pt x="2359710" y="88620"/>
                </a:lnTo>
                <a:lnTo>
                  <a:pt x="2348103" y="76200"/>
                </a:lnTo>
                <a:lnTo>
                  <a:pt x="2335022" y="63500"/>
                </a:lnTo>
                <a:lnTo>
                  <a:pt x="2321687" y="50800"/>
                </a:lnTo>
                <a:lnTo>
                  <a:pt x="2314727" y="50800"/>
                </a:lnTo>
                <a:lnTo>
                  <a:pt x="2314727" y="1855228"/>
                </a:lnTo>
                <a:lnTo>
                  <a:pt x="2303526" y="1866900"/>
                </a:lnTo>
                <a:lnTo>
                  <a:pt x="2298230" y="1866900"/>
                </a:lnTo>
                <a:lnTo>
                  <a:pt x="2302091" y="1864766"/>
                </a:lnTo>
                <a:lnTo>
                  <a:pt x="2314727" y="1855228"/>
                </a:lnTo>
                <a:lnTo>
                  <a:pt x="2314727" y="50800"/>
                </a:lnTo>
                <a:lnTo>
                  <a:pt x="2307463" y="50800"/>
                </a:lnTo>
                <a:lnTo>
                  <a:pt x="2293239" y="38100"/>
                </a:lnTo>
                <a:lnTo>
                  <a:pt x="2281237" y="38100"/>
                </a:lnTo>
                <a:lnTo>
                  <a:pt x="2281237" y="1876323"/>
                </a:lnTo>
                <a:lnTo>
                  <a:pt x="2277872" y="1879600"/>
                </a:lnTo>
                <a:lnTo>
                  <a:pt x="2275332" y="1879600"/>
                </a:lnTo>
                <a:lnTo>
                  <a:pt x="2281237" y="1876323"/>
                </a:lnTo>
                <a:lnTo>
                  <a:pt x="2281237" y="38100"/>
                </a:lnTo>
                <a:lnTo>
                  <a:pt x="2278253" y="38100"/>
                </a:lnTo>
                <a:lnTo>
                  <a:pt x="2263267" y="25400"/>
                </a:lnTo>
                <a:lnTo>
                  <a:pt x="2253132" y="25400"/>
                </a:lnTo>
                <a:lnTo>
                  <a:pt x="2253132" y="1890166"/>
                </a:lnTo>
                <a:lnTo>
                  <a:pt x="2250821" y="1892300"/>
                </a:lnTo>
                <a:lnTo>
                  <a:pt x="2247506" y="1892300"/>
                </a:lnTo>
                <a:lnTo>
                  <a:pt x="2253132" y="1890166"/>
                </a:lnTo>
                <a:lnTo>
                  <a:pt x="2253132" y="25400"/>
                </a:lnTo>
                <a:lnTo>
                  <a:pt x="2247519" y="25400"/>
                </a:lnTo>
                <a:lnTo>
                  <a:pt x="2231517" y="12700"/>
                </a:lnTo>
                <a:lnTo>
                  <a:pt x="2228431" y="12700"/>
                </a:lnTo>
                <a:lnTo>
                  <a:pt x="2228431" y="1899577"/>
                </a:lnTo>
                <a:lnTo>
                  <a:pt x="2222246" y="1905000"/>
                </a:lnTo>
                <a:lnTo>
                  <a:pt x="2209177" y="1905000"/>
                </a:lnTo>
                <a:lnTo>
                  <a:pt x="2221293" y="1902294"/>
                </a:lnTo>
                <a:lnTo>
                  <a:pt x="2228431" y="1899577"/>
                </a:lnTo>
                <a:lnTo>
                  <a:pt x="2228431" y="12700"/>
                </a:lnTo>
                <a:lnTo>
                  <a:pt x="2215261" y="12700"/>
                </a:lnTo>
                <a:lnTo>
                  <a:pt x="2198624" y="0"/>
                </a:lnTo>
                <a:lnTo>
                  <a:pt x="2186355" y="0"/>
                </a:lnTo>
                <a:lnTo>
                  <a:pt x="2186355" y="1910105"/>
                </a:lnTo>
                <a:lnTo>
                  <a:pt x="2177161" y="1917700"/>
                </a:lnTo>
                <a:lnTo>
                  <a:pt x="32893" y="1917700"/>
                </a:lnTo>
                <a:lnTo>
                  <a:pt x="32893" y="1915668"/>
                </a:lnTo>
                <a:lnTo>
                  <a:pt x="2130044" y="1915668"/>
                </a:lnTo>
                <a:lnTo>
                  <a:pt x="2176729" y="1912251"/>
                </a:lnTo>
                <a:lnTo>
                  <a:pt x="2186355" y="1910105"/>
                </a:lnTo>
                <a:lnTo>
                  <a:pt x="2186355" y="0"/>
                </a:lnTo>
                <a:lnTo>
                  <a:pt x="16764" y="0"/>
                </a:lnTo>
                <a:lnTo>
                  <a:pt x="8039" y="12700"/>
                </a:lnTo>
                <a:lnTo>
                  <a:pt x="2159" y="12700"/>
                </a:lnTo>
                <a:lnTo>
                  <a:pt x="0" y="25400"/>
                </a:lnTo>
                <a:lnTo>
                  <a:pt x="0" y="1917700"/>
                </a:lnTo>
                <a:lnTo>
                  <a:pt x="2159" y="1930400"/>
                </a:lnTo>
                <a:lnTo>
                  <a:pt x="8039" y="1943100"/>
                </a:lnTo>
                <a:lnTo>
                  <a:pt x="2216658" y="1943100"/>
                </a:lnTo>
                <a:lnTo>
                  <a:pt x="2232660" y="1930400"/>
                </a:lnTo>
                <a:lnTo>
                  <a:pt x="2248916" y="1930400"/>
                </a:lnTo>
                <a:lnTo>
                  <a:pt x="2264283" y="1917700"/>
                </a:lnTo>
                <a:lnTo>
                  <a:pt x="2279523" y="1917700"/>
                </a:lnTo>
                <a:lnTo>
                  <a:pt x="2294382" y="1905000"/>
                </a:lnTo>
                <a:lnTo>
                  <a:pt x="2308606" y="1905000"/>
                </a:lnTo>
                <a:lnTo>
                  <a:pt x="2322703" y="1892300"/>
                </a:lnTo>
                <a:lnTo>
                  <a:pt x="2336038" y="1879600"/>
                </a:lnTo>
                <a:lnTo>
                  <a:pt x="2349627" y="1866900"/>
                </a:lnTo>
                <a:lnTo>
                  <a:pt x="2395474" y="1828800"/>
                </a:lnTo>
                <a:lnTo>
                  <a:pt x="2424049" y="1778000"/>
                </a:lnTo>
                <a:lnTo>
                  <a:pt x="2432304" y="1765300"/>
                </a:lnTo>
                <a:lnTo>
                  <a:pt x="2439924" y="1752600"/>
                </a:lnTo>
                <a:lnTo>
                  <a:pt x="2446655" y="1739900"/>
                </a:lnTo>
                <a:lnTo>
                  <a:pt x="2452878" y="1727200"/>
                </a:lnTo>
                <a:lnTo>
                  <a:pt x="2458212" y="1701800"/>
                </a:lnTo>
                <a:lnTo>
                  <a:pt x="2462784" y="1689100"/>
                </a:lnTo>
                <a:lnTo>
                  <a:pt x="2466594" y="1676400"/>
                </a:lnTo>
                <a:lnTo>
                  <a:pt x="2469642" y="1663700"/>
                </a:lnTo>
                <a:lnTo>
                  <a:pt x="2471801" y="1638300"/>
                </a:lnTo>
                <a:lnTo>
                  <a:pt x="2473071" y="1625600"/>
                </a:lnTo>
                <a:lnTo>
                  <a:pt x="2473452" y="1600200"/>
                </a:lnTo>
                <a:lnTo>
                  <a:pt x="2473452" y="342900"/>
                </a:lnTo>
                <a:close/>
              </a:path>
            </a:pathLst>
          </a:custGeom>
          <a:solidFill>
            <a:srgbClr val="CDDFE8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70523" y="1915185"/>
            <a:ext cx="2249170" cy="154813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640"/>
              </a:spcBef>
              <a:buSzPct val="92307"/>
              <a:buChar char="•"/>
              <a:tabLst>
                <a:tab pos="127000" algn="l"/>
              </a:tabLst>
            </a:pPr>
            <a:r>
              <a:rPr sz="1300" spc="-10" dirty="0">
                <a:latin typeface="Lucida Sans Unicode"/>
                <a:cs typeface="Lucida Sans Unicode"/>
              </a:rPr>
              <a:t>Tipo </a:t>
            </a:r>
            <a:r>
              <a:rPr sz="1300" spc="-5" dirty="0">
                <a:latin typeface="Lucida Sans Unicode"/>
                <a:cs typeface="Lucida Sans Unicode"/>
              </a:rPr>
              <a:t>de</a:t>
            </a:r>
            <a:r>
              <a:rPr sz="1300" spc="-20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proceso</a:t>
            </a:r>
            <a:endParaRPr sz="1300">
              <a:latin typeface="Lucida Sans Unicode"/>
              <a:cs typeface="Lucida Sans Unicode"/>
            </a:endParaRPr>
          </a:p>
          <a:p>
            <a:pPr marL="127000" indent="-114300">
              <a:lnSpc>
                <a:spcPct val="100000"/>
              </a:lnSpc>
              <a:spcBef>
                <a:spcPts val="540"/>
              </a:spcBef>
              <a:buSzPct val="92307"/>
              <a:buChar char="•"/>
              <a:tabLst>
                <a:tab pos="127000" algn="l"/>
              </a:tabLst>
            </a:pPr>
            <a:r>
              <a:rPr sz="1300" spc="-10" dirty="0">
                <a:latin typeface="Lucida Sans Unicode"/>
                <a:cs typeface="Lucida Sans Unicode"/>
              </a:rPr>
              <a:t>Relevancia</a:t>
            </a:r>
            <a:r>
              <a:rPr sz="1300" spc="15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estratégica</a:t>
            </a:r>
            <a:endParaRPr sz="1300">
              <a:latin typeface="Lucida Sans Unicode"/>
              <a:cs typeface="Lucida Sans Unicode"/>
            </a:endParaRPr>
          </a:p>
          <a:p>
            <a:pPr marL="127000" indent="-114300">
              <a:lnSpc>
                <a:spcPct val="100000"/>
              </a:lnSpc>
              <a:spcBef>
                <a:spcPts val="540"/>
              </a:spcBef>
              <a:buSzPct val="92307"/>
              <a:buChar char="•"/>
              <a:tabLst>
                <a:tab pos="127000" algn="l"/>
              </a:tabLst>
            </a:pPr>
            <a:r>
              <a:rPr sz="1300" spc="-10" dirty="0">
                <a:latin typeface="Lucida Sans Unicode"/>
                <a:cs typeface="Lucida Sans Unicode"/>
              </a:rPr>
              <a:t>Recursos económicos</a:t>
            </a:r>
            <a:endParaRPr sz="1300">
              <a:latin typeface="Lucida Sans Unicode"/>
              <a:cs typeface="Lucida Sans Unicode"/>
            </a:endParaRPr>
          </a:p>
          <a:p>
            <a:pPr marL="127000">
              <a:lnSpc>
                <a:spcPct val="100000"/>
              </a:lnSpc>
              <a:spcBef>
                <a:spcPts val="240"/>
              </a:spcBef>
            </a:pPr>
            <a:r>
              <a:rPr sz="1300" spc="-10" dirty="0">
                <a:latin typeface="Lucida Sans Unicode"/>
                <a:cs typeface="Lucida Sans Unicode"/>
              </a:rPr>
              <a:t>administrados</a:t>
            </a:r>
            <a:endParaRPr sz="1300">
              <a:latin typeface="Lucida Sans Unicode"/>
              <a:cs typeface="Lucida Sans Unicode"/>
            </a:endParaRPr>
          </a:p>
          <a:p>
            <a:pPr marL="127000" marR="5080" indent="-114300">
              <a:lnSpc>
                <a:spcPct val="114599"/>
              </a:lnSpc>
              <a:spcBef>
                <a:spcPts val="315"/>
              </a:spcBef>
              <a:buSzPct val="92307"/>
              <a:buChar char="•"/>
              <a:tabLst>
                <a:tab pos="127000" algn="l"/>
              </a:tabLst>
            </a:pPr>
            <a:r>
              <a:rPr sz="1300" spc="-5" dirty="0">
                <a:latin typeface="Lucida Sans Unicode"/>
                <a:cs typeface="Lucida Sans Unicode"/>
              </a:rPr>
              <a:t>Prioridad</a:t>
            </a:r>
            <a:r>
              <a:rPr sz="1300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del</a:t>
            </a:r>
            <a:r>
              <a:rPr sz="1300" spc="-15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proceso</a:t>
            </a:r>
            <a:r>
              <a:rPr sz="1300" spc="10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para </a:t>
            </a:r>
            <a:r>
              <a:rPr sz="1300" spc="-400" dirty="0">
                <a:latin typeface="Lucida Sans Unicode"/>
                <a:cs typeface="Lucida Sans Unicode"/>
              </a:rPr>
              <a:t> </a:t>
            </a:r>
            <a:r>
              <a:rPr sz="1300" spc="-5" dirty="0">
                <a:latin typeface="Lucida Sans Unicode"/>
                <a:cs typeface="Lucida Sans Unicode"/>
              </a:rPr>
              <a:t>el </a:t>
            </a:r>
            <a:r>
              <a:rPr sz="1300" spc="-10" dirty="0">
                <a:latin typeface="Lucida Sans Unicode"/>
                <a:cs typeface="Lucida Sans Unicode"/>
              </a:rPr>
              <a:t>organismo</a:t>
            </a:r>
            <a:r>
              <a:rPr sz="1300" spc="25" dirty="0">
                <a:latin typeface="Lucida Sans Unicode"/>
                <a:cs typeface="Lucida Sans Unicode"/>
              </a:rPr>
              <a:t> </a:t>
            </a:r>
            <a:r>
              <a:rPr sz="1300" spc="-5" dirty="0">
                <a:latin typeface="Lucida Sans Unicode"/>
                <a:cs typeface="Lucida Sans Unicode"/>
              </a:rPr>
              <a:t>o </a:t>
            </a:r>
            <a:r>
              <a:rPr sz="1300" spc="-10" dirty="0">
                <a:latin typeface="Lucida Sans Unicode"/>
                <a:cs typeface="Lucida Sans Unicode"/>
              </a:rPr>
              <a:t>entidad</a:t>
            </a:r>
            <a:endParaRPr sz="13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44567" y="1541780"/>
            <a:ext cx="1416050" cy="2413000"/>
            <a:chOff x="4544567" y="1541780"/>
            <a:chExt cx="1416050" cy="2413000"/>
          </a:xfrm>
        </p:grpSpPr>
        <p:sp>
          <p:nvSpPr>
            <p:cNvPr id="12" name="object 12"/>
            <p:cNvSpPr/>
            <p:nvPr/>
          </p:nvSpPr>
          <p:spPr>
            <a:xfrm>
              <a:off x="4571999" y="1557528"/>
              <a:ext cx="1361440" cy="2369820"/>
            </a:xfrm>
            <a:custGeom>
              <a:avLst/>
              <a:gdLst/>
              <a:ahLst/>
              <a:cxnLst/>
              <a:rect l="l" t="t" r="r" b="b"/>
              <a:pathLst>
                <a:path w="1361439" h="2369820">
                  <a:moveTo>
                    <a:pt x="1134110" y="0"/>
                  </a:moveTo>
                  <a:lnTo>
                    <a:pt x="226822" y="0"/>
                  </a:lnTo>
                  <a:lnTo>
                    <a:pt x="181123" y="4610"/>
                  </a:lnTo>
                  <a:lnTo>
                    <a:pt x="138553" y="17831"/>
                  </a:lnTo>
                  <a:lnTo>
                    <a:pt x="100024" y="38750"/>
                  </a:lnTo>
                  <a:lnTo>
                    <a:pt x="66452" y="66452"/>
                  </a:lnTo>
                  <a:lnTo>
                    <a:pt x="38750" y="100024"/>
                  </a:lnTo>
                  <a:lnTo>
                    <a:pt x="17831" y="138553"/>
                  </a:lnTo>
                  <a:lnTo>
                    <a:pt x="4610" y="181123"/>
                  </a:lnTo>
                  <a:lnTo>
                    <a:pt x="0" y="226822"/>
                  </a:lnTo>
                  <a:lnTo>
                    <a:pt x="0" y="2142998"/>
                  </a:lnTo>
                  <a:lnTo>
                    <a:pt x="4610" y="2188696"/>
                  </a:lnTo>
                  <a:lnTo>
                    <a:pt x="17831" y="2231266"/>
                  </a:lnTo>
                  <a:lnTo>
                    <a:pt x="38750" y="2269795"/>
                  </a:lnTo>
                  <a:lnTo>
                    <a:pt x="66452" y="2303367"/>
                  </a:lnTo>
                  <a:lnTo>
                    <a:pt x="100024" y="2331069"/>
                  </a:lnTo>
                  <a:lnTo>
                    <a:pt x="138553" y="2351988"/>
                  </a:lnTo>
                  <a:lnTo>
                    <a:pt x="181123" y="2365209"/>
                  </a:lnTo>
                  <a:lnTo>
                    <a:pt x="226822" y="2369820"/>
                  </a:lnTo>
                  <a:lnTo>
                    <a:pt x="1134110" y="2369820"/>
                  </a:lnTo>
                  <a:lnTo>
                    <a:pt x="1179808" y="2365209"/>
                  </a:lnTo>
                  <a:lnTo>
                    <a:pt x="1222378" y="2351988"/>
                  </a:lnTo>
                  <a:lnTo>
                    <a:pt x="1260907" y="2331069"/>
                  </a:lnTo>
                  <a:lnTo>
                    <a:pt x="1294479" y="2303367"/>
                  </a:lnTo>
                  <a:lnTo>
                    <a:pt x="1322181" y="2269795"/>
                  </a:lnTo>
                  <a:lnTo>
                    <a:pt x="1343100" y="2231266"/>
                  </a:lnTo>
                  <a:lnTo>
                    <a:pt x="1356321" y="2188696"/>
                  </a:lnTo>
                  <a:lnTo>
                    <a:pt x="1360932" y="2142998"/>
                  </a:lnTo>
                  <a:lnTo>
                    <a:pt x="1360932" y="226822"/>
                  </a:lnTo>
                  <a:lnTo>
                    <a:pt x="1356321" y="181123"/>
                  </a:lnTo>
                  <a:lnTo>
                    <a:pt x="1343100" y="138553"/>
                  </a:lnTo>
                  <a:lnTo>
                    <a:pt x="1322181" y="100024"/>
                  </a:lnTo>
                  <a:lnTo>
                    <a:pt x="1294479" y="66452"/>
                  </a:lnTo>
                  <a:lnTo>
                    <a:pt x="1260907" y="38750"/>
                  </a:lnTo>
                  <a:lnTo>
                    <a:pt x="1222378" y="17831"/>
                  </a:lnTo>
                  <a:lnTo>
                    <a:pt x="1179808" y="4610"/>
                  </a:lnTo>
                  <a:lnTo>
                    <a:pt x="1134110" y="0"/>
                  </a:lnTo>
                  <a:close/>
                </a:path>
              </a:pathLst>
            </a:custGeom>
            <a:solidFill>
              <a:srgbClr val="2CA1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44567" y="1541780"/>
              <a:ext cx="1416050" cy="2413000"/>
            </a:xfrm>
            <a:custGeom>
              <a:avLst/>
              <a:gdLst/>
              <a:ahLst/>
              <a:cxnLst/>
              <a:rect l="l" t="t" r="r" b="b"/>
              <a:pathLst>
                <a:path w="1416050" h="2413000">
                  <a:moveTo>
                    <a:pt x="1235837" y="0"/>
                  </a:moveTo>
                  <a:lnTo>
                    <a:pt x="201676" y="0"/>
                  </a:lnTo>
                  <a:lnTo>
                    <a:pt x="177419" y="12700"/>
                  </a:lnTo>
                  <a:lnTo>
                    <a:pt x="154051" y="12700"/>
                  </a:lnTo>
                  <a:lnTo>
                    <a:pt x="132080" y="25400"/>
                  </a:lnTo>
                  <a:lnTo>
                    <a:pt x="110998" y="38100"/>
                  </a:lnTo>
                  <a:lnTo>
                    <a:pt x="91567" y="50800"/>
                  </a:lnTo>
                  <a:lnTo>
                    <a:pt x="73660" y="76200"/>
                  </a:lnTo>
                  <a:lnTo>
                    <a:pt x="57277" y="88900"/>
                  </a:lnTo>
                  <a:lnTo>
                    <a:pt x="30226" y="127000"/>
                  </a:lnTo>
                  <a:lnTo>
                    <a:pt x="11049" y="177800"/>
                  </a:lnTo>
                  <a:lnTo>
                    <a:pt x="1270" y="228600"/>
                  </a:lnTo>
                  <a:lnTo>
                    <a:pt x="0" y="254000"/>
                  </a:lnTo>
                  <a:lnTo>
                    <a:pt x="0" y="2171700"/>
                  </a:lnTo>
                  <a:lnTo>
                    <a:pt x="5461" y="2222500"/>
                  </a:lnTo>
                  <a:lnTo>
                    <a:pt x="20574" y="2260600"/>
                  </a:lnTo>
                  <a:lnTo>
                    <a:pt x="31369" y="2286000"/>
                  </a:lnTo>
                  <a:lnTo>
                    <a:pt x="44196" y="2311400"/>
                  </a:lnTo>
                  <a:lnTo>
                    <a:pt x="58928" y="2324100"/>
                  </a:lnTo>
                  <a:lnTo>
                    <a:pt x="75565" y="2349500"/>
                  </a:lnTo>
                  <a:lnTo>
                    <a:pt x="113157" y="2374900"/>
                  </a:lnTo>
                  <a:lnTo>
                    <a:pt x="156591" y="2400300"/>
                  </a:lnTo>
                  <a:lnTo>
                    <a:pt x="179959" y="2413000"/>
                  </a:lnTo>
                  <a:lnTo>
                    <a:pt x="1238377" y="2413000"/>
                  </a:lnTo>
                  <a:lnTo>
                    <a:pt x="1261745" y="2400300"/>
                  </a:lnTo>
                  <a:lnTo>
                    <a:pt x="1283970" y="2387600"/>
                  </a:lnTo>
                  <a:lnTo>
                    <a:pt x="209423" y="2387600"/>
                  </a:lnTo>
                  <a:lnTo>
                    <a:pt x="188214" y="2374900"/>
                  </a:lnTo>
                  <a:lnTo>
                    <a:pt x="167894" y="2374900"/>
                  </a:lnTo>
                  <a:lnTo>
                    <a:pt x="148590" y="2362200"/>
                  </a:lnTo>
                  <a:lnTo>
                    <a:pt x="113284" y="2336800"/>
                  </a:lnTo>
                  <a:lnTo>
                    <a:pt x="83312" y="2311400"/>
                  </a:lnTo>
                  <a:lnTo>
                    <a:pt x="70612" y="2286000"/>
                  </a:lnTo>
                  <a:lnTo>
                    <a:pt x="59562" y="2273300"/>
                  </a:lnTo>
                  <a:lnTo>
                    <a:pt x="50165" y="2247900"/>
                  </a:lnTo>
                  <a:lnTo>
                    <a:pt x="42799" y="2235200"/>
                  </a:lnTo>
                  <a:lnTo>
                    <a:pt x="37337" y="2209800"/>
                  </a:lnTo>
                  <a:lnTo>
                    <a:pt x="34036" y="2184400"/>
                  </a:lnTo>
                  <a:lnTo>
                    <a:pt x="33147" y="2171700"/>
                  </a:lnTo>
                  <a:lnTo>
                    <a:pt x="32893" y="2159000"/>
                  </a:lnTo>
                  <a:lnTo>
                    <a:pt x="32893" y="254000"/>
                  </a:lnTo>
                  <a:lnTo>
                    <a:pt x="37465" y="203200"/>
                  </a:lnTo>
                  <a:lnTo>
                    <a:pt x="50419" y="165100"/>
                  </a:lnTo>
                  <a:lnTo>
                    <a:pt x="59817" y="139700"/>
                  </a:lnTo>
                  <a:lnTo>
                    <a:pt x="70866" y="127000"/>
                  </a:lnTo>
                  <a:lnTo>
                    <a:pt x="83693" y="101600"/>
                  </a:lnTo>
                  <a:lnTo>
                    <a:pt x="97917" y="88900"/>
                  </a:lnTo>
                  <a:lnTo>
                    <a:pt x="113665" y="76200"/>
                  </a:lnTo>
                  <a:lnTo>
                    <a:pt x="130683" y="63500"/>
                  </a:lnTo>
                  <a:lnTo>
                    <a:pt x="149098" y="50800"/>
                  </a:lnTo>
                  <a:lnTo>
                    <a:pt x="168402" y="50800"/>
                  </a:lnTo>
                  <a:lnTo>
                    <a:pt x="188722" y="38100"/>
                  </a:lnTo>
                  <a:lnTo>
                    <a:pt x="209931" y="38100"/>
                  </a:lnTo>
                  <a:lnTo>
                    <a:pt x="231902" y="25400"/>
                  </a:lnTo>
                  <a:lnTo>
                    <a:pt x="1281684" y="25400"/>
                  </a:lnTo>
                  <a:lnTo>
                    <a:pt x="1259332" y="12700"/>
                  </a:lnTo>
                  <a:lnTo>
                    <a:pt x="1235837" y="0"/>
                  </a:lnTo>
                  <a:close/>
                </a:path>
                <a:path w="1416050" h="2413000">
                  <a:moveTo>
                    <a:pt x="1281684" y="25400"/>
                  </a:moveTo>
                  <a:lnTo>
                    <a:pt x="1184275" y="25400"/>
                  </a:lnTo>
                  <a:lnTo>
                    <a:pt x="1206500" y="38100"/>
                  </a:lnTo>
                  <a:lnTo>
                    <a:pt x="1227582" y="38100"/>
                  </a:lnTo>
                  <a:lnTo>
                    <a:pt x="1248029" y="50800"/>
                  </a:lnTo>
                  <a:lnTo>
                    <a:pt x="1267333" y="50800"/>
                  </a:lnTo>
                  <a:lnTo>
                    <a:pt x="1285494" y="63500"/>
                  </a:lnTo>
                  <a:lnTo>
                    <a:pt x="1302639" y="76200"/>
                  </a:lnTo>
                  <a:lnTo>
                    <a:pt x="1318260" y="88900"/>
                  </a:lnTo>
                  <a:lnTo>
                    <a:pt x="1332484" y="114300"/>
                  </a:lnTo>
                  <a:lnTo>
                    <a:pt x="1345184" y="127000"/>
                  </a:lnTo>
                  <a:lnTo>
                    <a:pt x="1356360" y="139700"/>
                  </a:lnTo>
                  <a:lnTo>
                    <a:pt x="1365631" y="165100"/>
                  </a:lnTo>
                  <a:lnTo>
                    <a:pt x="1372997" y="177800"/>
                  </a:lnTo>
                  <a:lnTo>
                    <a:pt x="1378331" y="203200"/>
                  </a:lnTo>
                  <a:lnTo>
                    <a:pt x="1381760" y="228600"/>
                  </a:lnTo>
                  <a:lnTo>
                    <a:pt x="1382649" y="241300"/>
                  </a:lnTo>
                  <a:lnTo>
                    <a:pt x="1382903" y="254000"/>
                  </a:lnTo>
                  <a:lnTo>
                    <a:pt x="1382903" y="2159000"/>
                  </a:lnTo>
                  <a:lnTo>
                    <a:pt x="1378331" y="2209800"/>
                  </a:lnTo>
                  <a:lnTo>
                    <a:pt x="1365377" y="2247900"/>
                  </a:lnTo>
                  <a:lnTo>
                    <a:pt x="1356106" y="2273300"/>
                  </a:lnTo>
                  <a:lnTo>
                    <a:pt x="1344930" y="2286000"/>
                  </a:lnTo>
                  <a:lnTo>
                    <a:pt x="1332103" y="2311400"/>
                  </a:lnTo>
                  <a:lnTo>
                    <a:pt x="1317879" y="2324100"/>
                  </a:lnTo>
                  <a:lnTo>
                    <a:pt x="1302131" y="2336800"/>
                  </a:lnTo>
                  <a:lnTo>
                    <a:pt x="1285113" y="2349500"/>
                  </a:lnTo>
                  <a:lnTo>
                    <a:pt x="1266825" y="2362200"/>
                  </a:lnTo>
                  <a:lnTo>
                    <a:pt x="1247521" y="2374900"/>
                  </a:lnTo>
                  <a:lnTo>
                    <a:pt x="1227074" y="2374900"/>
                  </a:lnTo>
                  <a:lnTo>
                    <a:pt x="1205992" y="2387600"/>
                  </a:lnTo>
                  <a:lnTo>
                    <a:pt x="1283970" y="2387600"/>
                  </a:lnTo>
                  <a:lnTo>
                    <a:pt x="1304798" y="2374900"/>
                  </a:lnTo>
                  <a:lnTo>
                    <a:pt x="1324102" y="2362200"/>
                  </a:lnTo>
                  <a:lnTo>
                    <a:pt x="1342263" y="2349500"/>
                  </a:lnTo>
                  <a:lnTo>
                    <a:pt x="1358519" y="2324100"/>
                  </a:lnTo>
                  <a:lnTo>
                    <a:pt x="1372997" y="2311400"/>
                  </a:lnTo>
                  <a:lnTo>
                    <a:pt x="1396365" y="2260600"/>
                  </a:lnTo>
                  <a:lnTo>
                    <a:pt x="1410970" y="2209800"/>
                  </a:lnTo>
                  <a:lnTo>
                    <a:pt x="1415542" y="2171700"/>
                  </a:lnTo>
                  <a:lnTo>
                    <a:pt x="1415796" y="2159000"/>
                  </a:lnTo>
                  <a:lnTo>
                    <a:pt x="1415796" y="254000"/>
                  </a:lnTo>
                  <a:lnTo>
                    <a:pt x="1415415" y="228600"/>
                  </a:lnTo>
                  <a:lnTo>
                    <a:pt x="1414272" y="215900"/>
                  </a:lnTo>
                  <a:lnTo>
                    <a:pt x="1410335" y="190500"/>
                  </a:lnTo>
                  <a:lnTo>
                    <a:pt x="1403985" y="177800"/>
                  </a:lnTo>
                  <a:lnTo>
                    <a:pt x="1395222" y="152400"/>
                  </a:lnTo>
                  <a:lnTo>
                    <a:pt x="1384427" y="127000"/>
                  </a:lnTo>
                  <a:lnTo>
                    <a:pt x="1371600" y="101600"/>
                  </a:lnTo>
                  <a:lnTo>
                    <a:pt x="1356868" y="88900"/>
                  </a:lnTo>
                  <a:lnTo>
                    <a:pt x="1340485" y="63500"/>
                  </a:lnTo>
                  <a:lnTo>
                    <a:pt x="1322197" y="50800"/>
                  </a:lnTo>
                  <a:lnTo>
                    <a:pt x="1302639" y="38100"/>
                  </a:lnTo>
                  <a:lnTo>
                    <a:pt x="1281684" y="25400"/>
                  </a:lnTo>
                  <a:close/>
                </a:path>
                <a:path w="1416050" h="2413000">
                  <a:moveTo>
                    <a:pt x="1223391" y="2362200"/>
                  </a:moveTo>
                  <a:lnTo>
                    <a:pt x="191008" y="2362200"/>
                  </a:lnTo>
                  <a:lnTo>
                    <a:pt x="211074" y="2374900"/>
                  </a:lnTo>
                  <a:lnTo>
                    <a:pt x="1203198" y="2374900"/>
                  </a:lnTo>
                  <a:lnTo>
                    <a:pt x="1223391" y="2362200"/>
                  </a:lnTo>
                  <a:close/>
                </a:path>
                <a:path w="1416050" h="2413000">
                  <a:moveTo>
                    <a:pt x="215519" y="50800"/>
                  </a:moveTo>
                  <a:lnTo>
                    <a:pt x="173228" y="50800"/>
                  </a:lnTo>
                  <a:lnTo>
                    <a:pt x="154686" y="63500"/>
                  </a:lnTo>
                  <a:lnTo>
                    <a:pt x="121158" y="88900"/>
                  </a:lnTo>
                  <a:lnTo>
                    <a:pt x="92456" y="114300"/>
                  </a:lnTo>
                  <a:lnTo>
                    <a:pt x="69723" y="152400"/>
                  </a:lnTo>
                  <a:lnTo>
                    <a:pt x="60706" y="165100"/>
                  </a:lnTo>
                  <a:lnTo>
                    <a:pt x="53594" y="190500"/>
                  </a:lnTo>
                  <a:lnTo>
                    <a:pt x="48260" y="203200"/>
                  </a:lnTo>
                  <a:lnTo>
                    <a:pt x="44958" y="228600"/>
                  </a:lnTo>
                  <a:lnTo>
                    <a:pt x="44196" y="241300"/>
                  </a:lnTo>
                  <a:lnTo>
                    <a:pt x="44069" y="2171700"/>
                  </a:lnTo>
                  <a:lnTo>
                    <a:pt x="44831" y="2184400"/>
                  </a:lnTo>
                  <a:lnTo>
                    <a:pt x="47879" y="2209800"/>
                  </a:lnTo>
                  <a:lnTo>
                    <a:pt x="53086" y="2222500"/>
                  </a:lnTo>
                  <a:lnTo>
                    <a:pt x="60071" y="2247900"/>
                  </a:lnTo>
                  <a:lnTo>
                    <a:pt x="68961" y="2260600"/>
                  </a:lnTo>
                  <a:lnTo>
                    <a:pt x="79375" y="2286000"/>
                  </a:lnTo>
                  <a:lnTo>
                    <a:pt x="91440" y="2298700"/>
                  </a:lnTo>
                  <a:lnTo>
                    <a:pt x="119887" y="2324100"/>
                  </a:lnTo>
                  <a:lnTo>
                    <a:pt x="153289" y="2349500"/>
                  </a:lnTo>
                  <a:lnTo>
                    <a:pt x="171704" y="2362200"/>
                  </a:lnTo>
                  <a:lnTo>
                    <a:pt x="212725" y="2362200"/>
                  </a:lnTo>
                  <a:lnTo>
                    <a:pt x="193802" y="2349500"/>
                  </a:lnTo>
                  <a:lnTo>
                    <a:pt x="175387" y="2349500"/>
                  </a:lnTo>
                  <a:lnTo>
                    <a:pt x="158115" y="2336800"/>
                  </a:lnTo>
                  <a:lnTo>
                    <a:pt x="141732" y="2324100"/>
                  </a:lnTo>
                  <a:lnTo>
                    <a:pt x="126492" y="2324100"/>
                  </a:lnTo>
                  <a:lnTo>
                    <a:pt x="112268" y="2311400"/>
                  </a:lnTo>
                  <a:lnTo>
                    <a:pt x="99568" y="2286000"/>
                  </a:lnTo>
                  <a:lnTo>
                    <a:pt x="88137" y="2273300"/>
                  </a:lnTo>
                  <a:lnTo>
                    <a:pt x="78359" y="2260600"/>
                  </a:lnTo>
                  <a:lnTo>
                    <a:pt x="69977" y="2235200"/>
                  </a:lnTo>
                  <a:lnTo>
                    <a:pt x="63373" y="2222500"/>
                  </a:lnTo>
                  <a:lnTo>
                    <a:pt x="58547" y="2209800"/>
                  </a:lnTo>
                  <a:lnTo>
                    <a:pt x="55753" y="2184400"/>
                  </a:lnTo>
                  <a:lnTo>
                    <a:pt x="55118" y="2171700"/>
                  </a:lnTo>
                  <a:lnTo>
                    <a:pt x="54864" y="2159000"/>
                  </a:lnTo>
                  <a:lnTo>
                    <a:pt x="54864" y="254000"/>
                  </a:lnTo>
                  <a:lnTo>
                    <a:pt x="55118" y="241300"/>
                  </a:lnTo>
                  <a:lnTo>
                    <a:pt x="55880" y="228600"/>
                  </a:lnTo>
                  <a:lnTo>
                    <a:pt x="59182" y="203200"/>
                  </a:lnTo>
                  <a:lnTo>
                    <a:pt x="64135" y="190500"/>
                  </a:lnTo>
                  <a:lnTo>
                    <a:pt x="70993" y="165100"/>
                  </a:lnTo>
                  <a:lnTo>
                    <a:pt x="79502" y="152400"/>
                  </a:lnTo>
                  <a:lnTo>
                    <a:pt x="89662" y="139700"/>
                  </a:lnTo>
                  <a:lnTo>
                    <a:pt x="101219" y="127000"/>
                  </a:lnTo>
                  <a:lnTo>
                    <a:pt x="114173" y="101600"/>
                  </a:lnTo>
                  <a:lnTo>
                    <a:pt x="128524" y="88900"/>
                  </a:lnTo>
                  <a:lnTo>
                    <a:pt x="143891" y="88900"/>
                  </a:lnTo>
                  <a:lnTo>
                    <a:pt x="160401" y="76200"/>
                  </a:lnTo>
                  <a:lnTo>
                    <a:pt x="178054" y="63500"/>
                  </a:lnTo>
                  <a:lnTo>
                    <a:pt x="196342" y="63500"/>
                  </a:lnTo>
                  <a:lnTo>
                    <a:pt x="215519" y="50800"/>
                  </a:lnTo>
                  <a:close/>
                </a:path>
                <a:path w="1416050" h="2413000">
                  <a:moveTo>
                    <a:pt x="1244219" y="50800"/>
                  </a:moveTo>
                  <a:lnTo>
                    <a:pt x="1203198" y="50800"/>
                  </a:lnTo>
                  <a:lnTo>
                    <a:pt x="1222121" y="63500"/>
                  </a:lnTo>
                  <a:lnTo>
                    <a:pt x="1240409" y="63500"/>
                  </a:lnTo>
                  <a:lnTo>
                    <a:pt x="1257681" y="76200"/>
                  </a:lnTo>
                  <a:lnTo>
                    <a:pt x="1289431" y="101600"/>
                  </a:lnTo>
                  <a:lnTo>
                    <a:pt x="1327658" y="139700"/>
                  </a:lnTo>
                  <a:lnTo>
                    <a:pt x="1345819" y="177800"/>
                  </a:lnTo>
                  <a:lnTo>
                    <a:pt x="1352423" y="190500"/>
                  </a:lnTo>
                  <a:lnTo>
                    <a:pt x="1357122" y="215900"/>
                  </a:lnTo>
                  <a:lnTo>
                    <a:pt x="1360043" y="228600"/>
                  </a:lnTo>
                  <a:lnTo>
                    <a:pt x="1360678" y="241300"/>
                  </a:lnTo>
                  <a:lnTo>
                    <a:pt x="1360932" y="254000"/>
                  </a:lnTo>
                  <a:lnTo>
                    <a:pt x="1360932" y="2159000"/>
                  </a:lnTo>
                  <a:lnTo>
                    <a:pt x="1360678" y="2171700"/>
                  </a:lnTo>
                  <a:lnTo>
                    <a:pt x="1359916" y="2184400"/>
                  </a:lnTo>
                  <a:lnTo>
                    <a:pt x="1356614" y="2209800"/>
                  </a:lnTo>
                  <a:lnTo>
                    <a:pt x="1351661" y="2222500"/>
                  </a:lnTo>
                  <a:lnTo>
                    <a:pt x="1344803" y="2247900"/>
                  </a:lnTo>
                  <a:lnTo>
                    <a:pt x="1336294" y="2260600"/>
                  </a:lnTo>
                  <a:lnTo>
                    <a:pt x="1326261" y="2273300"/>
                  </a:lnTo>
                  <a:lnTo>
                    <a:pt x="1314577" y="2298700"/>
                  </a:lnTo>
                  <a:lnTo>
                    <a:pt x="1301623" y="2311400"/>
                  </a:lnTo>
                  <a:lnTo>
                    <a:pt x="1287399" y="2324100"/>
                  </a:lnTo>
                  <a:lnTo>
                    <a:pt x="1271905" y="2336800"/>
                  </a:lnTo>
                  <a:lnTo>
                    <a:pt x="1255395" y="2336800"/>
                  </a:lnTo>
                  <a:lnTo>
                    <a:pt x="1237996" y="2349500"/>
                  </a:lnTo>
                  <a:lnTo>
                    <a:pt x="1219581" y="2362200"/>
                  </a:lnTo>
                  <a:lnTo>
                    <a:pt x="1242695" y="2362200"/>
                  </a:lnTo>
                  <a:lnTo>
                    <a:pt x="1278509" y="2336800"/>
                  </a:lnTo>
                  <a:lnTo>
                    <a:pt x="1309751" y="2311400"/>
                  </a:lnTo>
                  <a:lnTo>
                    <a:pt x="1346200" y="2260600"/>
                  </a:lnTo>
                  <a:lnTo>
                    <a:pt x="1355090" y="2247900"/>
                  </a:lnTo>
                  <a:lnTo>
                    <a:pt x="1362202" y="2222500"/>
                  </a:lnTo>
                  <a:lnTo>
                    <a:pt x="1367536" y="2209800"/>
                  </a:lnTo>
                  <a:lnTo>
                    <a:pt x="1370838" y="2184400"/>
                  </a:lnTo>
                  <a:lnTo>
                    <a:pt x="1371600" y="2171700"/>
                  </a:lnTo>
                  <a:lnTo>
                    <a:pt x="1371854" y="2159000"/>
                  </a:lnTo>
                  <a:lnTo>
                    <a:pt x="1371727" y="241300"/>
                  </a:lnTo>
                  <a:lnTo>
                    <a:pt x="1370838" y="228600"/>
                  </a:lnTo>
                  <a:lnTo>
                    <a:pt x="1367790" y="203200"/>
                  </a:lnTo>
                  <a:lnTo>
                    <a:pt x="1362710" y="190500"/>
                  </a:lnTo>
                  <a:lnTo>
                    <a:pt x="1355725" y="165100"/>
                  </a:lnTo>
                  <a:lnTo>
                    <a:pt x="1346962" y="152400"/>
                  </a:lnTo>
                  <a:lnTo>
                    <a:pt x="1336421" y="127000"/>
                  </a:lnTo>
                  <a:lnTo>
                    <a:pt x="1324356" y="114300"/>
                  </a:lnTo>
                  <a:lnTo>
                    <a:pt x="1310894" y="101600"/>
                  </a:lnTo>
                  <a:lnTo>
                    <a:pt x="1296035" y="88900"/>
                  </a:lnTo>
                  <a:lnTo>
                    <a:pt x="1279779" y="76200"/>
                  </a:lnTo>
                  <a:lnTo>
                    <a:pt x="1262507" y="63500"/>
                  </a:lnTo>
                  <a:lnTo>
                    <a:pt x="1244219" y="50800"/>
                  </a:lnTo>
                  <a:close/>
                </a:path>
                <a:path w="1416050" h="2413000">
                  <a:moveTo>
                    <a:pt x="1204849" y="38100"/>
                  </a:moveTo>
                  <a:lnTo>
                    <a:pt x="212725" y="38100"/>
                  </a:lnTo>
                  <a:lnTo>
                    <a:pt x="192532" y="50800"/>
                  </a:lnTo>
                  <a:lnTo>
                    <a:pt x="1224915" y="50800"/>
                  </a:lnTo>
                  <a:lnTo>
                    <a:pt x="1204849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17160" y="2540634"/>
            <a:ext cx="10706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50" dirty="0">
                <a:solidFill>
                  <a:srgbClr val="FFFFFF"/>
                </a:solidFill>
                <a:latin typeface="Trebuchet MS"/>
                <a:cs typeface="Trebuchet MS"/>
              </a:rPr>
              <a:t>Impacto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72000" y="4724400"/>
            <a:ext cx="2952115" cy="1969135"/>
            <a:chOff x="4572000" y="4724400"/>
            <a:chExt cx="2952115" cy="196913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4724400"/>
              <a:ext cx="2951988" cy="19690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0712" y="4845253"/>
              <a:ext cx="1394341" cy="880643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973573" y="4993640"/>
            <a:ext cx="7931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Lucida Sans Unicode"/>
                <a:cs typeface="Lucida Sans Unicode"/>
              </a:rPr>
              <a:t>Así </a:t>
            </a:r>
            <a:r>
              <a:rPr sz="1000" spc="-5" dirty="0">
                <a:latin typeface="Lucida Sans Unicode"/>
                <a:cs typeface="Lucida Sans Unicode"/>
              </a:rPr>
              <a:t>analizo 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Probabilidad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155313" y="5681764"/>
          <a:ext cx="1936750" cy="5971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948">
                <a:tc gridSpan="2"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Tramos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094"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Bef>
                          <a:spcPts val="29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093"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Bef>
                          <a:spcPts val="29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094">
                <a:tc>
                  <a:txBody>
                    <a:bodyPr/>
                    <a:lstStyle/>
                    <a:p>
                      <a:pPr algn="r">
                        <a:lnSpc>
                          <a:spcPts val="520"/>
                        </a:lnSpc>
                        <a:spcBef>
                          <a:spcPts val="30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0"/>
                        </a:lnSpc>
                        <a:spcBef>
                          <a:spcPts val="30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948">
                <a:tc>
                  <a:txBody>
                    <a:bodyPr/>
                    <a:lstStyle/>
                    <a:p>
                      <a:pPr algn="r">
                        <a:lnSpc>
                          <a:spcPts val="520"/>
                        </a:lnSpc>
                        <a:spcBef>
                          <a:spcPts val="34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0"/>
                        </a:lnSpc>
                        <a:spcBef>
                          <a:spcPts val="34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9263" y="5681764"/>
          <a:ext cx="1853564" cy="720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948">
                <a:tc gridSpan="2"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500" b="1" spc="-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500" b="1" spc="-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500" b="1" spc="-10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500" b="1" spc="-20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-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500" b="1" spc="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acto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Val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res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Má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2,60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Val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res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Mí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Amplitud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1,40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Tramos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938">
                <a:tc>
                  <a:txBody>
                    <a:bodyPr/>
                    <a:lstStyle/>
                    <a:p>
                      <a:pPr>
                        <a:lnSpc>
                          <a:spcPts val="520"/>
                        </a:lnSpc>
                        <a:spcBef>
                          <a:spcPts val="11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Incremental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520"/>
                        </a:lnSpc>
                        <a:spcBef>
                          <a:spcPts val="11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69263" y="586231"/>
          <a:ext cx="6699881" cy="16763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7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00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2935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Proceso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3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actores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cto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155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cto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ici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Matriz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6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108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943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Relevancia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tra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égica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310515" marR="9525" indent="-29273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Recursos administrados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asignados </a:t>
                      </a:r>
                      <a:r>
                        <a:rPr sz="5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proceso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58445" indent="-251460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Pri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  el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ente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9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635" algn="ctr">
                        <a:lnSpc>
                          <a:spcPts val="530"/>
                        </a:lnSpc>
                        <a:spcBef>
                          <a:spcPts val="33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onde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rac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cto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9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4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4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4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530"/>
                        </a:lnSpc>
                        <a:spcBef>
                          <a:spcPts val="34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9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9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3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Val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cla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ificar</a:t>
                      </a:r>
                      <a:r>
                        <a:rPr sz="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1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Apo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Hasta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10%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total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4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Condu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cci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Entre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10%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35%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total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84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53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ivo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ts val="53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lta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ts val="53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Más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35%  del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total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ts val="53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lta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472438" y="2386076"/>
          <a:ext cx="6706867" cy="30619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2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67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1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331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Otorgamientos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 Títulos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2020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2,60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4,00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51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Ot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rgam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ento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Becas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202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38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202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8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1,40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97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ierre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 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je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rcicio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7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30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63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Cuent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nve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0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1,40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357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Rec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061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76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Compras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Contrataciones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Significativas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04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363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nve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Pca.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Relevan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0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389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443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Transferencia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Rendición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Cuentas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02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376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Hu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04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395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Formulación</a:t>
                      </a:r>
                      <a:r>
                        <a:rPr sz="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Ejec.Presupuestaria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902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389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grama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ona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frae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ctura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Unive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902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408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Cont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dades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901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8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6795516" y="2386076"/>
            <a:ext cx="0" cy="3065145"/>
          </a:xfrm>
          <a:custGeom>
            <a:avLst/>
            <a:gdLst/>
            <a:ahLst/>
            <a:cxnLst/>
            <a:rect l="l" t="t" r="r" b="b"/>
            <a:pathLst>
              <a:path h="3065145">
                <a:moveTo>
                  <a:pt x="0" y="0"/>
                </a:moveTo>
                <a:lnTo>
                  <a:pt x="0" y="306514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93127" y="2386076"/>
            <a:ext cx="0" cy="3065145"/>
          </a:xfrm>
          <a:custGeom>
            <a:avLst/>
            <a:gdLst/>
            <a:ahLst/>
            <a:cxnLst/>
            <a:rect l="l" t="t" r="r" b="b"/>
            <a:pathLst>
              <a:path h="3065145">
                <a:moveTo>
                  <a:pt x="0" y="0"/>
                </a:moveTo>
                <a:lnTo>
                  <a:pt x="0" y="306514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72450" y="2386076"/>
            <a:ext cx="0" cy="3065145"/>
          </a:xfrm>
          <a:custGeom>
            <a:avLst/>
            <a:gdLst/>
            <a:ahLst/>
            <a:cxnLst/>
            <a:rect l="l" t="t" r="r" b="b"/>
            <a:pathLst>
              <a:path h="3065145">
                <a:moveTo>
                  <a:pt x="0" y="0"/>
                </a:moveTo>
                <a:lnTo>
                  <a:pt x="0" y="306514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49597" y="344169"/>
            <a:ext cx="178181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Calibri"/>
                <a:cs typeface="Calibri"/>
              </a:rPr>
              <a:t>MATRIZ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DE </a:t>
            </a:r>
            <a:r>
              <a:rPr sz="700" b="1" spc="-10" dirty="0">
                <a:latin typeface="Calibri"/>
                <a:cs typeface="Calibri"/>
              </a:rPr>
              <a:t>IMPACTO</a:t>
            </a:r>
            <a:r>
              <a:rPr sz="700" b="1" spc="30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ESTIMADO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-10" dirty="0">
                <a:latin typeface="Calibri"/>
                <a:cs typeface="Calibri"/>
              </a:rPr>
              <a:t>POR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-10" dirty="0">
                <a:latin typeface="Calibri"/>
                <a:cs typeface="Calibri"/>
              </a:rPr>
              <a:t>PROCESO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0011" y="1053083"/>
            <a:ext cx="1342644" cy="5516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9336" y="2036952"/>
            <a:ext cx="2474662" cy="77317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629145" y="1374647"/>
            <a:ext cx="489584" cy="484505"/>
            <a:chOff x="6629145" y="1374647"/>
            <a:chExt cx="489584" cy="484505"/>
          </a:xfrm>
        </p:grpSpPr>
        <p:sp>
          <p:nvSpPr>
            <p:cNvPr id="13" name="object 13"/>
            <p:cNvSpPr/>
            <p:nvPr/>
          </p:nvSpPr>
          <p:spPr>
            <a:xfrm>
              <a:off x="6656831" y="1402587"/>
              <a:ext cx="422909" cy="417830"/>
            </a:xfrm>
            <a:custGeom>
              <a:avLst/>
              <a:gdLst/>
              <a:ahLst/>
              <a:cxnLst/>
              <a:rect l="l" t="t" r="r" b="b"/>
              <a:pathLst>
                <a:path w="422909" h="417830">
                  <a:moveTo>
                    <a:pt x="50926" y="0"/>
                  </a:moveTo>
                  <a:lnTo>
                    <a:pt x="0" y="381"/>
                  </a:lnTo>
                  <a:lnTo>
                    <a:pt x="381" y="51181"/>
                  </a:lnTo>
                  <a:lnTo>
                    <a:pt x="13081" y="38481"/>
                  </a:lnTo>
                  <a:lnTo>
                    <a:pt x="397510" y="417702"/>
                  </a:lnTo>
                  <a:lnTo>
                    <a:pt x="422783" y="392049"/>
                  </a:lnTo>
                  <a:lnTo>
                    <a:pt x="38353" y="12826"/>
                  </a:lnTo>
                  <a:lnTo>
                    <a:pt x="50926" y="0"/>
                  </a:lnTo>
                  <a:close/>
                </a:path>
              </a:pathLst>
            </a:custGeom>
            <a:solidFill>
              <a:srgbClr val="2CA1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29145" y="1374647"/>
              <a:ext cx="489584" cy="484505"/>
            </a:xfrm>
            <a:custGeom>
              <a:avLst/>
              <a:gdLst/>
              <a:ahLst/>
              <a:cxnLst/>
              <a:rect l="l" t="t" r="r" b="b"/>
              <a:pathLst>
                <a:path w="489584" h="484505">
                  <a:moveTo>
                    <a:pt x="88017" y="105282"/>
                  </a:moveTo>
                  <a:lnTo>
                    <a:pt x="41021" y="105282"/>
                  </a:lnTo>
                  <a:lnTo>
                    <a:pt x="425450" y="484504"/>
                  </a:lnTo>
                  <a:lnTo>
                    <a:pt x="471419" y="437896"/>
                  </a:lnTo>
                  <a:lnTo>
                    <a:pt x="425196" y="437896"/>
                  </a:lnTo>
                  <a:lnTo>
                    <a:pt x="88017" y="105282"/>
                  </a:lnTo>
                  <a:close/>
                </a:path>
                <a:path w="489584" h="484505">
                  <a:moveTo>
                    <a:pt x="111799" y="33527"/>
                  </a:moveTo>
                  <a:lnTo>
                    <a:pt x="65404" y="33527"/>
                  </a:lnTo>
                  <a:lnTo>
                    <a:pt x="58293" y="40766"/>
                  </a:lnTo>
                  <a:lnTo>
                    <a:pt x="442722" y="420115"/>
                  </a:lnTo>
                  <a:lnTo>
                    <a:pt x="425196" y="437896"/>
                  </a:lnTo>
                  <a:lnTo>
                    <a:pt x="471419" y="437896"/>
                  </a:lnTo>
                  <a:lnTo>
                    <a:pt x="489330" y="419735"/>
                  </a:lnTo>
                  <a:lnTo>
                    <a:pt x="104901" y="40512"/>
                  </a:lnTo>
                  <a:lnTo>
                    <a:pt x="111799" y="33527"/>
                  </a:lnTo>
                  <a:close/>
                </a:path>
                <a:path w="489584" h="484505">
                  <a:moveTo>
                    <a:pt x="419328" y="412448"/>
                  </a:moveTo>
                  <a:lnTo>
                    <a:pt x="417240" y="414555"/>
                  </a:lnTo>
                  <a:lnTo>
                    <a:pt x="425069" y="422275"/>
                  </a:lnTo>
                  <a:lnTo>
                    <a:pt x="427100" y="420115"/>
                  </a:lnTo>
                  <a:lnTo>
                    <a:pt x="419328" y="412448"/>
                  </a:lnTo>
                  <a:close/>
                </a:path>
                <a:path w="489584" h="484505">
                  <a:moveTo>
                    <a:pt x="55358" y="53409"/>
                  </a:moveTo>
                  <a:lnTo>
                    <a:pt x="55372" y="55625"/>
                  </a:lnTo>
                  <a:lnTo>
                    <a:pt x="42063" y="55704"/>
                  </a:lnTo>
                  <a:lnTo>
                    <a:pt x="411606" y="420242"/>
                  </a:lnTo>
                  <a:lnTo>
                    <a:pt x="417240" y="414555"/>
                  </a:lnTo>
                  <a:lnTo>
                    <a:pt x="53275" y="55638"/>
                  </a:lnTo>
                  <a:lnTo>
                    <a:pt x="57618" y="55638"/>
                  </a:lnTo>
                  <a:lnTo>
                    <a:pt x="55358" y="53409"/>
                  </a:lnTo>
                  <a:close/>
                </a:path>
                <a:path w="489584" h="484505">
                  <a:moveTo>
                    <a:pt x="57618" y="55638"/>
                  </a:moveTo>
                  <a:lnTo>
                    <a:pt x="53275" y="55638"/>
                  </a:lnTo>
                  <a:lnTo>
                    <a:pt x="417240" y="414555"/>
                  </a:lnTo>
                  <a:lnTo>
                    <a:pt x="419328" y="412448"/>
                  </a:lnTo>
                  <a:lnTo>
                    <a:pt x="57618" y="55638"/>
                  </a:lnTo>
                  <a:close/>
                </a:path>
                <a:path w="489584" h="484505">
                  <a:moveTo>
                    <a:pt x="55291" y="42015"/>
                  </a:moveTo>
                  <a:lnTo>
                    <a:pt x="55358" y="53409"/>
                  </a:lnTo>
                  <a:lnTo>
                    <a:pt x="419328" y="412448"/>
                  </a:lnTo>
                  <a:lnTo>
                    <a:pt x="424942" y="406780"/>
                  </a:lnTo>
                  <a:lnTo>
                    <a:pt x="55291" y="42015"/>
                  </a:lnTo>
                  <a:close/>
                </a:path>
                <a:path w="489584" h="484505">
                  <a:moveTo>
                    <a:pt x="144906" y="0"/>
                  </a:moveTo>
                  <a:lnTo>
                    <a:pt x="0" y="888"/>
                  </a:lnTo>
                  <a:lnTo>
                    <a:pt x="1015" y="145796"/>
                  </a:lnTo>
                  <a:lnTo>
                    <a:pt x="41021" y="105282"/>
                  </a:lnTo>
                  <a:lnTo>
                    <a:pt x="88017" y="105282"/>
                  </a:lnTo>
                  <a:lnTo>
                    <a:pt x="48107" y="65912"/>
                  </a:lnTo>
                  <a:lnTo>
                    <a:pt x="33527" y="65912"/>
                  </a:lnTo>
                  <a:lnTo>
                    <a:pt x="33448" y="55879"/>
                  </a:lnTo>
                  <a:lnTo>
                    <a:pt x="12446" y="55879"/>
                  </a:lnTo>
                  <a:lnTo>
                    <a:pt x="27177" y="41021"/>
                  </a:lnTo>
                  <a:lnTo>
                    <a:pt x="33331" y="41021"/>
                  </a:lnTo>
                  <a:lnTo>
                    <a:pt x="33274" y="33781"/>
                  </a:lnTo>
                  <a:lnTo>
                    <a:pt x="46839" y="33674"/>
                  </a:lnTo>
                  <a:lnTo>
                    <a:pt x="40512" y="27431"/>
                  </a:lnTo>
                  <a:lnTo>
                    <a:pt x="55118" y="12573"/>
                  </a:lnTo>
                  <a:lnTo>
                    <a:pt x="132491" y="12573"/>
                  </a:lnTo>
                  <a:lnTo>
                    <a:pt x="144906" y="0"/>
                  </a:lnTo>
                  <a:close/>
                </a:path>
                <a:path w="489584" h="484505">
                  <a:moveTo>
                    <a:pt x="40639" y="58547"/>
                  </a:moveTo>
                  <a:lnTo>
                    <a:pt x="33527" y="65912"/>
                  </a:lnTo>
                  <a:lnTo>
                    <a:pt x="48107" y="65912"/>
                  </a:lnTo>
                  <a:lnTo>
                    <a:pt x="40639" y="58547"/>
                  </a:lnTo>
                  <a:close/>
                </a:path>
                <a:path w="489584" h="484505">
                  <a:moveTo>
                    <a:pt x="33447" y="55755"/>
                  </a:moveTo>
                  <a:lnTo>
                    <a:pt x="12446" y="55879"/>
                  </a:lnTo>
                  <a:lnTo>
                    <a:pt x="33448" y="55879"/>
                  </a:lnTo>
                  <a:close/>
                </a:path>
                <a:path w="489584" h="484505">
                  <a:moveTo>
                    <a:pt x="33379" y="47138"/>
                  </a:moveTo>
                  <a:lnTo>
                    <a:pt x="33447" y="55755"/>
                  </a:lnTo>
                  <a:lnTo>
                    <a:pt x="42063" y="55704"/>
                  </a:lnTo>
                  <a:lnTo>
                    <a:pt x="33379" y="47138"/>
                  </a:lnTo>
                  <a:close/>
                </a:path>
                <a:path w="489584" h="484505">
                  <a:moveTo>
                    <a:pt x="42672" y="40893"/>
                  </a:moveTo>
                  <a:lnTo>
                    <a:pt x="40549" y="43089"/>
                  </a:lnTo>
                  <a:lnTo>
                    <a:pt x="53275" y="55638"/>
                  </a:lnTo>
                  <a:lnTo>
                    <a:pt x="55372" y="55625"/>
                  </a:lnTo>
                  <a:lnTo>
                    <a:pt x="55358" y="53409"/>
                  </a:lnTo>
                  <a:lnTo>
                    <a:pt x="46534" y="44703"/>
                  </a:lnTo>
                  <a:lnTo>
                    <a:pt x="44323" y="44703"/>
                  </a:lnTo>
                  <a:lnTo>
                    <a:pt x="44323" y="42522"/>
                  </a:lnTo>
                  <a:lnTo>
                    <a:pt x="42672" y="40893"/>
                  </a:lnTo>
                  <a:close/>
                </a:path>
                <a:path w="489584" h="484505">
                  <a:moveTo>
                    <a:pt x="33331" y="41021"/>
                  </a:moveTo>
                  <a:lnTo>
                    <a:pt x="27177" y="41021"/>
                  </a:lnTo>
                  <a:lnTo>
                    <a:pt x="33379" y="47138"/>
                  </a:lnTo>
                  <a:lnTo>
                    <a:pt x="33331" y="41021"/>
                  </a:lnTo>
                  <a:close/>
                </a:path>
                <a:path w="489584" h="484505">
                  <a:moveTo>
                    <a:pt x="40549" y="43089"/>
                  </a:moveTo>
                  <a:lnTo>
                    <a:pt x="38988" y="44703"/>
                  </a:lnTo>
                  <a:lnTo>
                    <a:pt x="42187" y="44703"/>
                  </a:lnTo>
                  <a:lnTo>
                    <a:pt x="40549" y="43089"/>
                  </a:lnTo>
                  <a:close/>
                </a:path>
                <a:path w="489584" h="484505">
                  <a:moveTo>
                    <a:pt x="44323" y="42522"/>
                  </a:moveTo>
                  <a:lnTo>
                    <a:pt x="44323" y="44703"/>
                  </a:lnTo>
                  <a:lnTo>
                    <a:pt x="46534" y="44703"/>
                  </a:lnTo>
                  <a:lnTo>
                    <a:pt x="44323" y="42522"/>
                  </a:lnTo>
                  <a:close/>
                </a:path>
                <a:path w="489584" h="484505">
                  <a:moveTo>
                    <a:pt x="42672" y="40893"/>
                  </a:moveTo>
                  <a:lnTo>
                    <a:pt x="40512" y="43052"/>
                  </a:lnTo>
                  <a:lnTo>
                    <a:pt x="42672" y="40893"/>
                  </a:lnTo>
                  <a:close/>
                </a:path>
                <a:path w="489584" h="484505">
                  <a:moveTo>
                    <a:pt x="44323" y="39242"/>
                  </a:moveTo>
                  <a:lnTo>
                    <a:pt x="42672" y="40893"/>
                  </a:lnTo>
                  <a:lnTo>
                    <a:pt x="44323" y="42522"/>
                  </a:lnTo>
                  <a:lnTo>
                    <a:pt x="44323" y="39242"/>
                  </a:lnTo>
                  <a:close/>
                </a:path>
                <a:path w="489584" h="484505">
                  <a:moveTo>
                    <a:pt x="55242" y="33608"/>
                  </a:moveTo>
                  <a:lnTo>
                    <a:pt x="46839" y="33674"/>
                  </a:lnTo>
                  <a:lnTo>
                    <a:pt x="55291" y="42015"/>
                  </a:lnTo>
                  <a:lnTo>
                    <a:pt x="55242" y="33608"/>
                  </a:lnTo>
                  <a:close/>
                </a:path>
                <a:path w="489584" h="484505">
                  <a:moveTo>
                    <a:pt x="132491" y="12573"/>
                  </a:moveTo>
                  <a:lnTo>
                    <a:pt x="55118" y="12573"/>
                  </a:lnTo>
                  <a:lnTo>
                    <a:pt x="55242" y="33608"/>
                  </a:lnTo>
                  <a:lnTo>
                    <a:pt x="111799" y="33527"/>
                  </a:lnTo>
                  <a:lnTo>
                    <a:pt x="132491" y="12573"/>
                  </a:lnTo>
                  <a:close/>
                </a:path>
              </a:pathLst>
            </a:custGeom>
            <a:solidFill>
              <a:srgbClr val="1E76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164" y="1542668"/>
              <a:ext cx="154940" cy="156845"/>
            </a:xfrm>
            <a:custGeom>
              <a:avLst/>
              <a:gdLst/>
              <a:ahLst/>
              <a:cxnLst/>
              <a:rect l="l" t="t" r="r" b="b"/>
              <a:pathLst>
                <a:path w="154940" h="156844">
                  <a:moveTo>
                    <a:pt x="146938" y="0"/>
                  </a:moveTo>
                  <a:lnTo>
                    <a:pt x="0" y="148970"/>
                  </a:lnTo>
                  <a:lnTo>
                    <a:pt x="7874" y="156844"/>
                  </a:lnTo>
                  <a:lnTo>
                    <a:pt x="154939" y="7873"/>
                  </a:lnTo>
                  <a:lnTo>
                    <a:pt x="146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56461" y="2000885"/>
          <a:ext cx="6690359" cy="316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5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35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02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Otorgamientos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 Títulos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2020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3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1,60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3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27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Oto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rgam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Bec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202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  <a:spcBef>
                          <a:spcPts val="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  <a:spcBef>
                          <a:spcPts val="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0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36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202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3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ierre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 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je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rcicio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3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2,40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3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4,00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3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049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Cuent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nve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1,25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29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49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Rec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2,55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4,00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29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25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Compras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Contrataciones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Significativas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525"/>
                        </a:lnSpc>
                        <a:spcBef>
                          <a:spcPts val="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17475">
                        <a:lnSpc>
                          <a:spcPts val="525"/>
                        </a:lnSpc>
                        <a:spcBef>
                          <a:spcPts val="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30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055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nve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Pca.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Relevan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29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062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Transferencia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Rendición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Cuentas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1,65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27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074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Hu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1,95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27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062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Formulación</a:t>
                      </a:r>
                      <a:r>
                        <a:rPr sz="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Ejec.Presupuestaria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928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06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grama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ona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frae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ctura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Unive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1,65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926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08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Cont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dades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525"/>
                        </a:lnSpc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3,00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925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156453" y="5776607"/>
          <a:ext cx="1198245" cy="614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3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691">
                <a:tc>
                  <a:txBody>
                    <a:bodyPr/>
                    <a:lstStyle/>
                    <a:p>
                      <a:pPr marL="197485" marR="3175">
                        <a:lnSpc>
                          <a:spcPts val="525"/>
                        </a:lnSpc>
                        <a:spcBef>
                          <a:spcPts val="335"/>
                        </a:spcBef>
                      </a:pP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Tramos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704"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525"/>
                        </a:lnSpc>
                        <a:spcBef>
                          <a:spcPts val="334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46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04">
                <a:tc>
                  <a:txBody>
                    <a:bodyPr/>
                    <a:lstStyle/>
                    <a:p>
                      <a:pPr algn="r">
                        <a:lnSpc>
                          <a:spcPts val="520"/>
                        </a:lnSpc>
                        <a:spcBef>
                          <a:spcPts val="33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520"/>
                        </a:lnSpc>
                        <a:spcBef>
                          <a:spcPts val="33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46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83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704"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33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525"/>
                        </a:lnSpc>
                        <a:spcBef>
                          <a:spcPts val="33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83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19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787">
                <a:tc>
                  <a:txBody>
                    <a:bodyPr/>
                    <a:lstStyle/>
                    <a:p>
                      <a:pPr algn="r">
                        <a:lnSpc>
                          <a:spcPts val="525"/>
                        </a:lnSpc>
                        <a:spcBef>
                          <a:spcPts val="38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525"/>
                        </a:lnSpc>
                        <a:spcBef>
                          <a:spcPts val="38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19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53286" y="5776607"/>
          <a:ext cx="1525905" cy="742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691">
                <a:tc gridSpan="2">
                  <a:txBody>
                    <a:bodyPr/>
                    <a:lstStyle/>
                    <a:p>
                      <a:pPr marL="477520">
                        <a:lnSpc>
                          <a:spcPts val="525"/>
                        </a:lnSpc>
                        <a:spcBef>
                          <a:spcPts val="335"/>
                        </a:spcBef>
                      </a:pP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500" b="1" spc="-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500" b="1" spc="-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500" b="1" spc="-10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500" b="1" spc="-20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-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Pr</a:t>
                      </a:r>
                      <a:r>
                        <a:rPr sz="500" b="1" spc="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ob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500" b="1" spc="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500" b="1" spc="-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ili</a:t>
                      </a:r>
                      <a:r>
                        <a:rPr sz="500" b="1" spc="5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500" b="1" dirty="0">
                          <a:solidFill>
                            <a:srgbClr val="528DD4"/>
                          </a:solidFill>
                          <a:latin typeface="Calibri"/>
                          <a:cs typeface="Calibri"/>
                        </a:rPr>
                        <a:t>ad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Val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res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Má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2,55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Val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res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Mí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Amplitud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1,45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Tramos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89">
                <a:tc>
                  <a:txBody>
                    <a:bodyPr/>
                    <a:lstStyle/>
                    <a:p>
                      <a:pPr>
                        <a:lnSpc>
                          <a:spcPts val="520"/>
                        </a:lnSpc>
                        <a:spcBef>
                          <a:spcPts val="13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Incremental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520"/>
                        </a:lnSpc>
                        <a:spcBef>
                          <a:spcPts val="13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0,365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253286" y="542290"/>
          <a:ext cx="6624954" cy="13337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0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86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41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27762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Proceso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Factores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Probabilidad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Proceso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obab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ili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Matriz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5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97790" marR="24130" indent="-66040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te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 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Cont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nte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7145" marR="9525" indent="109220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Defi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ici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 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bjet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ivos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9209" marR="22225" indent="74295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Deficienci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 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Orga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iz.</a:t>
                      </a:r>
                      <a:r>
                        <a:rPr sz="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27000" marR="20320" indent="-97790">
                        <a:lnSpc>
                          <a:spcPct val="100000"/>
                        </a:lnSpc>
                      </a:pPr>
                      <a:r>
                        <a:rPr sz="5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ie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tra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desde 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ult.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Auditoria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40005" indent="127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Automatización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 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za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del 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Proceso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7780" marR="7620" indent="30480">
                        <a:lnSpc>
                          <a:spcPct val="100000"/>
                        </a:lnSpc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Receptivi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 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responsables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proceso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eográf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8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onde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rac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ó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cto</a:t>
                      </a:r>
                      <a:r>
                        <a:rPr sz="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0,20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0,10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530"/>
                        </a:lnSpc>
                        <a:spcBef>
                          <a:spcPts val="37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Val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cla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ificar</a:t>
                      </a:r>
                      <a:r>
                        <a:rPr sz="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11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Sin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deficiencia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1 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ñ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lta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lta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caliza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Débil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Parcial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Deficienc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-2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ño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Escasa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baja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62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30"/>
                        </a:lnSpc>
                        <a:spcBef>
                          <a:spcPts val="1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nade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30"/>
                        </a:lnSpc>
                        <a:spcBef>
                          <a:spcPts val="1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nade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uado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30"/>
                        </a:lnSpc>
                        <a:spcBef>
                          <a:spcPts val="1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Defic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mas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530"/>
                        </a:lnSpc>
                        <a:spcBef>
                          <a:spcPts val="1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Mas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años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530"/>
                        </a:lnSpc>
                        <a:spcBef>
                          <a:spcPts val="1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530"/>
                        </a:lnSpc>
                        <a:spcBef>
                          <a:spcPts val="1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530"/>
                        </a:lnSpc>
                        <a:spcBef>
                          <a:spcPts val="125"/>
                        </a:spcBef>
                      </a:pPr>
                      <a:r>
                        <a:rPr sz="5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ran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per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367278" y="161671"/>
            <a:ext cx="19602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Calibri"/>
                <a:cs typeface="Calibri"/>
              </a:rPr>
              <a:t>MATRIZ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DE</a:t>
            </a:r>
            <a:r>
              <a:rPr sz="700" b="1" spc="-10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PROBABILIDAD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ESTIMADA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DEL </a:t>
            </a:r>
            <a:r>
              <a:rPr sz="700" b="1" spc="-10" dirty="0">
                <a:latin typeface="Calibri"/>
                <a:cs typeface="Calibri"/>
              </a:rPr>
              <a:t>PROCESO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4063" y="908303"/>
            <a:ext cx="1065276" cy="432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73125" y="1660270"/>
          <a:ext cx="7622540" cy="2371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2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rowSpan="2"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Probabilidad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4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Impacto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4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Cierre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Ejercicio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Recursos</a:t>
                      </a:r>
                      <a:r>
                        <a:rPr sz="1200" b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Propios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70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Patrimonio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Form.y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Ejec.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Presup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Otorgam.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Becas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2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Capital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Humano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12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95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Patrimonio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0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15" dirty="0">
                          <a:latin typeface="Calibri"/>
                          <a:cs typeface="Calibri"/>
                        </a:rPr>
                        <a:t>Transferencia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Rend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Otorgam.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Títulos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9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95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Prog.Nacional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Infraes.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1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Cuenta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Inversión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Compras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Contrat.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0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95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Obras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Relev.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Inv.Pca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397125" y="4412996"/>
          <a:ext cx="6096000" cy="190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265430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Poco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Significativo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Medio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90525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Considerable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420370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Significativo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87854" y="1202512"/>
            <a:ext cx="52978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Calibri"/>
                <a:cs typeface="Calibri"/>
              </a:rPr>
              <a:t>MATRIZ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EXPOSICION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RIESGO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PROYECTOS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AUDITORIA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3600" y="4418202"/>
            <a:ext cx="6908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Referencias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7854" y="4608702"/>
            <a:ext cx="60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1168438"/>
            <a:ext cx="1156112" cy="385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829"/>
            <a:ext cx="74161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Con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la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metodología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de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medir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el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Riesgo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por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procesos,</a:t>
            </a:r>
            <a:r>
              <a:rPr spc="-10" dirty="0"/>
              <a:t> </a:t>
            </a:r>
            <a:r>
              <a:rPr dirty="0"/>
              <a:t>solo</a:t>
            </a:r>
            <a:r>
              <a:rPr spc="-5" dirty="0"/>
              <a:t> estamos </a:t>
            </a:r>
            <a:r>
              <a:rPr dirty="0"/>
              <a:t>viendo</a:t>
            </a:r>
            <a:r>
              <a:rPr spc="-10" dirty="0"/>
              <a:t> </a:t>
            </a:r>
            <a:r>
              <a:rPr spc="-5" dirty="0"/>
              <a:t>el</a:t>
            </a:r>
            <a:r>
              <a:rPr spc="-70" dirty="0"/>
              <a:t> </a:t>
            </a:r>
            <a:r>
              <a:rPr sz="2850" b="1" i="1" spc="-25" dirty="0">
                <a:solidFill>
                  <a:srgbClr val="FF0000"/>
                </a:solidFill>
                <a:latin typeface="Trebuchet MS"/>
                <a:cs typeface="Trebuchet MS"/>
              </a:rPr>
              <a:t>riesgo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668" y="2156330"/>
            <a:ext cx="7470775" cy="16690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>
              <a:lnSpc>
                <a:spcPct val="100000"/>
              </a:lnSpc>
              <a:spcBef>
                <a:spcPts val="95"/>
              </a:spcBef>
            </a:pPr>
            <a:r>
              <a:rPr sz="2850" b="1" i="1" spc="-75" dirty="0">
                <a:solidFill>
                  <a:srgbClr val="FF0000"/>
                </a:solidFill>
                <a:latin typeface="Trebuchet MS"/>
                <a:cs typeface="Trebuchet MS"/>
              </a:rPr>
              <a:t>inherente.</a:t>
            </a:r>
            <a:endParaRPr sz="2850" dirty="0">
              <a:latin typeface="Trebuchet MS"/>
              <a:cs typeface="Trebuchet MS"/>
            </a:endParaRPr>
          </a:p>
          <a:p>
            <a:pPr marL="268605" marR="1193165" indent="-256540">
              <a:lnSpc>
                <a:spcPts val="2920"/>
              </a:lnSpc>
              <a:spcBef>
                <a:spcPts val="420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lang="es-AR" sz="2700" dirty="0" smtClean="0">
                <a:latin typeface="Lucida Sans Unicode"/>
                <a:cs typeface="Lucida Sans Unicode"/>
              </a:rPr>
              <a:t>Porque incluyo variables de la Auditoria Interna….  (ver encuesta).</a:t>
            </a:r>
          </a:p>
          <a:p>
            <a:pPr marL="268605" marR="1193165" indent="-256540">
              <a:lnSpc>
                <a:spcPts val="2920"/>
              </a:lnSpc>
              <a:spcBef>
                <a:spcPts val="420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</a:tabLst>
            </a:pPr>
            <a:endParaRPr sz="2700" dirty="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61" y="566871"/>
            <a:ext cx="7597914" cy="538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1700" y="609600"/>
            <a:ext cx="7777226" cy="3323987"/>
          </a:xfrm>
        </p:spPr>
        <p:txBody>
          <a:bodyPr/>
          <a:lstStyle/>
          <a:p>
            <a:r>
              <a:rPr lang="es-AR" sz="3600" dirty="0" smtClean="0"/>
              <a:t>Si ya identifique y medí Riesgo Inherente …</a:t>
            </a:r>
            <a:br>
              <a:rPr lang="es-AR" sz="3600" dirty="0" smtClean="0"/>
            </a:br>
            <a:r>
              <a:rPr lang="es-AR" sz="3600" dirty="0" smtClean="0"/>
              <a:t>Falta identificar y medir Riesgo de Control y Riesgo de muestreo o residual.</a:t>
            </a:r>
            <a:br>
              <a:rPr lang="es-AR" sz="3600" dirty="0" smtClean="0"/>
            </a:br>
            <a:endParaRPr lang="es-AR" sz="3600" dirty="0"/>
          </a:p>
        </p:txBody>
      </p:sp>
      <p:sp>
        <p:nvSpPr>
          <p:cNvPr id="4" name="Rectángulo 3"/>
          <p:cNvSpPr/>
          <p:nvPr/>
        </p:nvSpPr>
        <p:spPr>
          <a:xfrm>
            <a:off x="901700" y="3459713"/>
            <a:ext cx="7480300" cy="1994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605" marR="5080" indent="-256540">
              <a:lnSpc>
                <a:spcPts val="2920"/>
              </a:lnSpc>
              <a:spcBef>
                <a:spcPts val="385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lang="es-MX" spc="-5" dirty="0" smtClean="0">
                <a:latin typeface="Lucida Sans Unicode"/>
                <a:cs typeface="Lucida Sans Unicode"/>
              </a:rPr>
              <a:t>Para ello necesito </a:t>
            </a:r>
            <a:r>
              <a:rPr lang="es-MX" spc="-5" dirty="0">
                <a:latin typeface="Lucida Sans Unicode"/>
                <a:cs typeface="Lucida Sans Unicode"/>
              </a:rPr>
              <a:t>medir la eficiencia del Sistema de </a:t>
            </a:r>
            <a:r>
              <a:rPr lang="es-MX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Control Interno </a:t>
            </a:r>
            <a:r>
              <a:rPr lang="es-MX" dirty="0">
                <a:latin typeface="Lucida Sans Unicode"/>
                <a:cs typeface="Lucida Sans Unicode"/>
              </a:rPr>
              <a:t>del </a:t>
            </a:r>
            <a:r>
              <a:rPr lang="es-MX" spc="-5" dirty="0">
                <a:latin typeface="Lucida Sans Unicode"/>
                <a:cs typeface="Lucida Sans Unicode"/>
              </a:rPr>
              <a:t>organismo –Riesgo de </a:t>
            </a:r>
            <a:r>
              <a:rPr lang="es-MX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Control-</a:t>
            </a:r>
            <a:r>
              <a:rPr lang="es-MX" spc="-20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para</a:t>
            </a:r>
            <a:r>
              <a:rPr lang="es-MX" spc="-30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alcanzar</a:t>
            </a:r>
            <a:r>
              <a:rPr lang="es-MX" spc="-35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el</a:t>
            </a:r>
            <a:r>
              <a:rPr lang="es-MX" spc="-30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riesgo</a:t>
            </a:r>
            <a:r>
              <a:rPr lang="es-MX" spc="-20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residual….</a:t>
            </a:r>
            <a:endParaRPr lang="es-MX" dirty="0">
              <a:latin typeface="Lucida Sans Unicode"/>
              <a:cs typeface="Lucida Sans Unicode"/>
            </a:endParaRPr>
          </a:p>
          <a:p>
            <a:pPr marL="268605" marR="232410" indent="-256540">
              <a:lnSpc>
                <a:spcPct val="90000"/>
              </a:lnSpc>
              <a:spcBef>
                <a:spcPts val="345"/>
              </a:spcBef>
              <a:buClr>
                <a:srgbClr val="2CA1BE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  <a:tab pos="6418580" algn="l"/>
              </a:tabLst>
            </a:pPr>
            <a:r>
              <a:rPr lang="es-MX" spc="-5" dirty="0">
                <a:latin typeface="Lucida Sans Unicode"/>
                <a:cs typeface="Lucida Sans Unicode"/>
              </a:rPr>
              <a:t>La herramienta </a:t>
            </a:r>
            <a:r>
              <a:rPr lang="es-MX" dirty="0">
                <a:latin typeface="Lucida Sans Unicode"/>
                <a:cs typeface="Lucida Sans Unicode"/>
              </a:rPr>
              <a:t>que </a:t>
            </a:r>
            <a:r>
              <a:rPr lang="es-MX" spc="-5" dirty="0">
                <a:latin typeface="Lucida Sans Unicode"/>
                <a:cs typeface="Lucida Sans Unicode"/>
              </a:rPr>
              <a:t>tenemos es el Marco </a:t>
            </a:r>
            <a:r>
              <a:rPr lang="es-MX" dirty="0">
                <a:latin typeface="Lucida Sans Unicode"/>
                <a:cs typeface="Lucida Sans Unicode"/>
              </a:rPr>
              <a:t> </a:t>
            </a:r>
            <a:r>
              <a:rPr lang="es-MX" spc="-5" dirty="0">
                <a:latin typeface="Lucida Sans Unicode"/>
                <a:cs typeface="Lucida Sans Unicode"/>
              </a:rPr>
              <a:t>I</a:t>
            </a:r>
            <a:r>
              <a:rPr lang="es-MX" spc="5" dirty="0">
                <a:latin typeface="Lucida Sans Unicode"/>
                <a:cs typeface="Lucida Sans Unicode"/>
              </a:rPr>
              <a:t>n</a:t>
            </a:r>
            <a:r>
              <a:rPr lang="es-MX" spc="-5" dirty="0">
                <a:latin typeface="Lucida Sans Unicode"/>
                <a:cs typeface="Lucida Sans Unicode"/>
              </a:rPr>
              <a:t>tegrad</a:t>
            </a:r>
            <a:r>
              <a:rPr lang="es-MX" dirty="0">
                <a:latin typeface="Lucida Sans Unicode"/>
                <a:cs typeface="Lucida Sans Unicode"/>
              </a:rPr>
              <a:t>o</a:t>
            </a:r>
            <a:r>
              <a:rPr lang="es-MX" spc="-5" dirty="0">
                <a:latin typeface="Lucida Sans Unicode"/>
                <a:cs typeface="Lucida Sans Unicode"/>
              </a:rPr>
              <a:t> d</a:t>
            </a:r>
            <a:r>
              <a:rPr lang="es-MX" dirty="0">
                <a:latin typeface="Lucida Sans Unicode"/>
                <a:cs typeface="Lucida Sans Unicode"/>
              </a:rPr>
              <a:t>e</a:t>
            </a:r>
            <a:r>
              <a:rPr lang="es-MX" spc="-15" dirty="0">
                <a:latin typeface="Lucida Sans Unicode"/>
                <a:cs typeface="Lucida Sans Unicode"/>
              </a:rPr>
              <a:t> </a:t>
            </a:r>
            <a:r>
              <a:rPr lang="es-MX" dirty="0">
                <a:latin typeface="Lucida Sans Unicode"/>
                <a:cs typeface="Lucida Sans Unicode"/>
              </a:rPr>
              <a:t>Cont</a:t>
            </a:r>
            <a:r>
              <a:rPr lang="es-MX" spc="5" dirty="0">
                <a:latin typeface="Lucida Sans Unicode"/>
                <a:cs typeface="Lucida Sans Unicode"/>
              </a:rPr>
              <a:t>r</a:t>
            </a:r>
            <a:r>
              <a:rPr lang="es-MX" spc="-5" dirty="0">
                <a:latin typeface="Lucida Sans Unicode"/>
                <a:cs typeface="Lucida Sans Unicode"/>
              </a:rPr>
              <a:t>o</a:t>
            </a:r>
            <a:r>
              <a:rPr lang="es-MX" dirty="0">
                <a:latin typeface="Lucida Sans Unicode"/>
                <a:cs typeface="Lucida Sans Unicode"/>
              </a:rPr>
              <a:t>l</a:t>
            </a:r>
            <a:r>
              <a:rPr lang="es-MX" spc="-5" dirty="0">
                <a:latin typeface="Lucida Sans Unicode"/>
                <a:cs typeface="Lucida Sans Unicode"/>
              </a:rPr>
              <a:t> I</a:t>
            </a:r>
            <a:r>
              <a:rPr lang="es-MX" spc="5" dirty="0">
                <a:latin typeface="Lucida Sans Unicode"/>
                <a:cs typeface="Lucida Sans Unicode"/>
              </a:rPr>
              <a:t>n</a:t>
            </a:r>
            <a:r>
              <a:rPr lang="es-MX" spc="-5" dirty="0">
                <a:latin typeface="Lucida Sans Unicode"/>
                <a:cs typeface="Lucida Sans Unicode"/>
              </a:rPr>
              <a:t>terno</a:t>
            </a:r>
            <a:r>
              <a:rPr lang="es-MX" dirty="0">
                <a:latin typeface="Lucida Sans Unicode"/>
                <a:cs typeface="Lucida Sans Unicode"/>
              </a:rPr>
              <a:t>.</a:t>
            </a:r>
            <a:r>
              <a:rPr lang="es-MX" spc="-15" dirty="0">
                <a:latin typeface="Lucida Sans Unicode"/>
                <a:cs typeface="Lucida Sans Unicode"/>
              </a:rPr>
              <a:t> </a:t>
            </a:r>
            <a:r>
              <a:rPr lang="es-MX" dirty="0">
                <a:latin typeface="Lucida Sans Unicode"/>
                <a:cs typeface="Lucida Sans Unicode"/>
              </a:rPr>
              <a:t>COSO	</a:t>
            </a:r>
            <a:r>
              <a:rPr lang="es-MX" spc="-5" dirty="0">
                <a:latin typeface="Lucida Sans Unicode"/>
                <a:cs typeface="Lucida Sans Unicode"/>
              </a:rPr>
              <a:t>-año  1992</a:t>
            </a:r>
            <a:r>
              <a:rPr lang="es-MX" spc="25" dirty="0">
                <a:latin typeface="Lucida Sans Unicode"/>
                <a:cs typeface="Lucida Sans Unicode"/>
              </a:rPr>
              <a:t> </a:t>
            </a:r>
            <a:r>
              <a:rPr lang="es-MX" spc="-5" dirty="0" err="1">
                <a:latin typeface="Lucida Sans Unicode"/>
                <a:cs typeface="Lucida Sans Unicode"/>
              </a:rPr>
              <a:t>act</a:t>
            </a:r>
            <a:r>
              <a:rPr lang="es-MX" spc="-5" dirty="0">
                <a:latin typeface="Lucida Sans Unicode"/>
                <a:cs typeface="Lucida Sans Unicode"/>
              </a:rPr>
              <a:t>. </a:t>
            </a:r>
            <a:r>
              <a:rPr lang="es-MX" spc="-10" dirty="0">
                <a:latin typeface="Lucida Sans Unicode"/>
                <a:cs typeface="Lucida Sans Unicode"/>
              </a:rPr>
              <a:t>2013-</a:t>
            </a:r>
            <a:endParaRPr lang="es-MX" dirty="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388659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36675"/>
            <a:ext cx="8533130" cy="6021705"/>
            <a:chOff x="0" y="836675"/>
            <a:chExt cx="8533130" cy="60217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5740" y="836675"/>
              <a:ext cx="4517136" cy="56875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452" y="2115311"/>
              <a:ext cx="1411224" cy="164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32932" y="2138171"/>
              <a:ext cx="1350010" cy="78105"/>
            </a:xfrm>
            <a:custGeom>
              <a:avLst/>
              <a:gdLst/>
              <a:ahLst/>
              <a:cxnLst/>
              <a:rect l="l" t="t" r="r" b="b"/>
              <a:pathLst>
                <a:path w="1350009" h="78105">
                  <a:moveTo>
                    <a:pt x="1349883" y="25908"/>
                  </a:moveTo>
                  <a:lnTo>
                    <a:pt x="49758" y="25908"/>
                  </a:lnTo>
                  <a:lnTo>
                    <a:pt x="49758" y="32258"/>
                  </a:lnTo>
                  <a:lnTo>
                    <a:pt x="45339" y="25908"/>
                  </a:lnTo>
                  <a:lnTo>
                    <a:pt x="27178" y="0"/>
                  </a:lnTo>
                  <a:lnTo>
                    <a:pt x="0" y="38862"/>
                  </a:lnTo>
                  <a:lnTo>
                    <a:pt x="27178" y="77724"/>
                  </a:lnTo>
                  <a:lnTo>
                    <a:pt x="45339" y="51816"/>
                  </a:lnTo>
                  <a:lnTo>
                    <a:pt x="50101" y="44983"/>
                  </a:lnTo>
                  <a:lnTo>
                    <a:pt x="50101" y="51308"/>
                  </a:lnTo>
                  <a:lnTo>
                    <a:pt x="1349883" y="51308"/>
                  </a:lnTo>
                  <a:lnTo>
                    <a:pt x="1349883" y="38608"/>
                  </a:lnTo>
                  <a:lnTo>
                    <a:pt x="1349883" y="25908"/>
                  </a:lnTo>
                  <a:close/>
                </a:path>
              </a:pathLst>
            </a:custGeom>
            <a:solidFill>
              <a:srgbClr val="B3E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400" y="4408931"/>
              <a:ext cx="1876044" cy="1645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54880" y="4431791"/>
              <a:ext cx="1814830" cy="78105"/>
            </a:xfrm>
            <a:custGeom>
              <a:avLst/>
              <a:gdLst/>
              <a:ahLst/>
              <a:cxnLst/>
              <a:rect l="l" t="t" r="r" b="b"/>
              <a:pathLst>
                <a:path w="1814829" h="78104">
                  <a:moveTo>
                    <a:pt x="1814817" y="25908"/>
                  </a:moveTo>
                  <a:lnTo>
                    <a:pt x="49758" y="25908"/>
                  </a:lnTo>
                  <a:lnTo>
                    <a:pt x="49758" y="32258"/>
                  </a:lnTo>
                  <a:lnTo>
                    <a:pt x="45339" y="25908"/>
                  </a:lnTo>
                  <a:lnTo>
                    <a:pt x="27178" y="0"/>
                  </a:lnTo>
                  <a:lnTo>
                    <a:pt x="0" y="38862"/>
                  </a:lnTo>
                  <a:lnTo>
                    <a:pt x="27178" y="77724"/>
                  </a:lnTo>
                  <a:lnTo>
                    <a:pt x="45339" y="51816"/>
                  </a:lnTo>
                  <a:lnTo>
                    <a:pt x="50101" y="44983"/>
                  </a:lnTo>
                  <a:lnTo>
                    <a:pt x="50101" y="51308"/>
                  </a:lnTo>
                  <a:lnTo>
                    <a:pt x="1814817" y="51308"/>
                  </a:lnTo>
                  <a:lnTo>
                    <a:pt x="1814817" y="38608"/>
                  </a:lnTo>
                  <a:lnTo>
                    <a:pt x="1814817" y="25908"/>
                  </a:lnTo>
                  <a:close/>
                </a:path>
              </a:pathLst>
            </a:custGeom>
            <a:solidFill>
              <a:srgbClr val="B3E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85971" y="5807963"/>
              <a:ext cx="1827276" cy="1645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16452" y="5830823"/>
              <a:ext cx="45720" cy="79375"/>
            </a:xfrm>
            <a:custGeom>
              <a:avLst/>
              <a:gdLst/>
              <a:ahLst/>
              <a:cxnLst/>
              <a:rect l="l" t="t" r="r" b="b"/>
              <a:pathLst>
                <a:path w="45720" h="79375">
                  <a:moveTo>
                    <a:pt x="27177" y="0"/>
                  </a:moveTo>
                  <a:lnTo>
                    <a:pt x="0" y="39623"/>
                  </a:lnTo>
                  <a:lnTo>
                    <a:pt x="27177" y="79247"/>
                  </a:lnTo>
                  <a:lnTo>
                    <a:pt x="45338" y="52831"/>
                  </a:lnTo>
                  <a:lnTo>
                    <a:pt x="27177" y="52831"/>
                  </a:lnTo>
                  <a:lnTo>
                    <a:pt x="27177" y="26415"/>
                  </a:lnTo>
                  <a:lnTo>
                    <a:pt x="45338" y="26415"/>
                  </a:lnTo>
                  <a:lnTo>
                    <a:pt x="27177" y="0"/>
                  </a:lnTo>
                  <a:close/>
                </a:path>
              </a:pathLst>
            </a:custGeom>
            <a:solidFill>
              <a:srgbClr val="B3E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11352" y="242315"/>
            <a:ext cx="7546975" cy="485775"/>
            <a:chOff x="911352" y="242315"/>
            <a:chExt cx="7546975" cy="485775"/>
          </a:xfrm>
        </p:grpSpPr>
        <p:sp>
          <p:nvSpPr>
            <p:cNvPr id="11" name="object 11"/>
            <p:cNvSpPr/>
            <p:nvPr/>
          </p:nvSpPr>
          <p:spPr>
            <a:xfrm>
              <a:off x="911352" y="242315"/>
              <a:ext cx="7546975" cy="405765"/>
            </a:xfrm>
            <a:custGeom>
              <a:avLst/>
              <a:gdLst/>
              <a:ahLst/>
              <a:cxnLst/>
              <a:rect l="l" t="t" r="r" b="b"/>
              <a:pathLst>
                <a:path w="7546975" h="405765">
                  <a:moveTo>
                    <a:pt x="7546848" y="0"/>
                  </a:moveTo>
                  <a:lnTo>
                    <a:pt x="0" y="0"/>
                  </a:lnTo>
                  <a:lnTo>
                    <a:pt x="0" y="405383"/>
                  </a:lnTo>
                  <a:lnTo>
                    <a:pt x="7546848" y="405383"/>
                  </a:lnTo>
                  <a:lnTo>
                    <a:pt x="7546848" y="0"/>
                  </a:lnTo>
                  <a:close/>
                </a:path>
              </a:pathLst>
            </a:custGeom>
            <a:solidFill>
              <a:srgbClr val="ACD6ED">
                <a:alpha val="411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28" y="288023"/>
              <a:ext cx="6518909" cy="43968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78663" y="1823669"/>
            <a:ext cx="5860415" cy="2807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2697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2017.</a:t>
            </a:r>
            <a:r>
              <a:rPr sz="1600" b="1" spc="-3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Gestión</a:t>
            </a:r>
            <a:r>
              <a:rPr sz="1600" b="1" spc="-7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de</a:t>
            </a:r>
            <a:r>
              <a:rPr sz="1600" b="1" spc="-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riesgos</a:t>
            </a:r>
            <a:endParaRPr sz="1600">
              <a:latin typeface="Segoe UI"/>
              <a:cs typeface="Segoe UI"/>
            </a:endParaRPr>
          </a:p>
          <a:p>
            <a:pPr marL="242697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001F5F"/>
                </a:solidFill>
                <a:latin typeface="Segoe UI"/>
                <a:cs typeface="Segoe UI"/>
              </a:rPr>
              <a:t>Empresarial.</a:t>
            </a:r>
            <a:endParaRPr sz="1600">
              <a:latin typeface="Segoe UI"/>
              <a:cs typeface="Segoe UI"/>
            </a:endParaRPr>
          </a:p>
          <a:p>
            <a:pPr marL="2426970">
              <a:lnSpc>
                <a:spcPct val="100000"/>
              </a:lnSpc>
            </a:pPr>
            <a:r>
              <a:rPr sz="1600" b="1" spc="-10" dirty="0">
                <a:solidFill>
                  <a:srgbClr val="001F5F"/>
                </a:solidFill>
                <a:latin typeface="Segoe UI"/>
                <a:cs typeface="Segoe UI"/>
              </a:rPr>
              <a:t>Integrando</a:t>
            </a:r>
            <a:r>
              <a:rPr sz="1600" b="1" spc="-4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estrategia</a:t>
            </a:r>
            <a:r>
              <a:rPr sz="1600" b="1" spc="-3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y</a:t>
            </a:r>
            <a:r>
              <a:rPr sz="1600" b="1" spc="-20" dirty="0">
                <a:solidFill>
                  <a:srgbClr val="001F5F"/>
                </a:solidFill>
                <a:latin typeface="Segoe UI"/>
                <a:cs typeface="Segoe UI"/>
              </a:rPr>
              <a:t> desempeño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Segoe UI"/>
              <a:cs typeface="Segoe UI"/>
            </a:endParaRPr>
          </a:p>
          <a:p>
            <a:pPr marL="1498600" marR="5080" indent="57785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09224A"/>
                </a:solidFill>
                <a:latin typeface="Segoe UI"/>
                <a:cs typeface="Segoe UI"/>
              </a:rPr>
              <a:t>2013. </a:t>
            </a:r>
            <a:r>
              <a:rPr sz="1600" spc="-25" dirty="0">
                <a:solidFill>
                  <a:srgbClr val="09224A"/>
                </a:solidFill>
                <a:latin typeface="Segoe UI"/>
                <a:cs typeface="Segoe UI"/>
              </a:rPr>
              <a:t>COSO </a:t>
            </a:r>
            <a:r>
              <a:rPr sz="1600" spc="-20" dirty="0">
                <a:solidFill>
                  <a:srgbClr val="09224A"/>
                </a:solidFill>
                <a:latin typeface="Segoe UI"/>
                <a:cs typeface="Segoe UI"/>
              </a:rPr>
              <a:t>presenta </a:t>
            </a:r>
            <a:r>
              <a:rPr sz="1600" spc="-5" dirty="0">
                <a:solidFill>
                  <a:srgbClr val="09224A"/>
                </a:solidFill>
                <a:latin typeface="Segoe UI"/>
                <a:cs typeface="Segoe UI"/>
              </a:rPr>
              <a:t>la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versión </a:t>
            </a:r>
            <a:r>
              <a:rPr sz="1600" b="1" spc="-10" dirty="0">
                <a:solidFill>
                  <a:srgbClr val="09224A"/>
                </a:solidFill>
                <a:latin typeface="Segoe UI"/>
                <a:cs typeface="Segoe UI"/>
              </a:rPr>
              <a:t>actualizada de </a:t>
            </a:r>
            <a:r>
              <a:rPr sz="1600" b="1" spc="-43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Control </a:t>
            </a:r>
            <a:r>
              <a:rPr sz="1600" b="1" spc="-10" dirty="0">
                <a:solidFill>
                  <a:srgbClr val="09224A"/>
                </a:solidFill>
                <a:latin typeface="Segoe UI"/>
                <a:cs typeface="Segoe UI"/>
              </a:rPr>
              <a:t>interno-Marco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integrado </a:t>
            </a:r>
            <a:r>
              <a:rPr sz="1600" b="1" spc="-10" dirty="0">
                <a:solidFill>
                  <a:srgbClr val="09224A"/>
                </a:solidFill>
                <a:latin typeface="Segoe UI"/>
                <a:cs typeface="Segoe UI"/>
              </a:rPr>
              <a:t>(en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 adelante,</a:t>
            </a:r>
            <a:r>
              <a:rPr sz="1600" b="1" spc="-6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Marco)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2004.</a:t>
            </a:r>
            <a:r>
              <a:rPr sz="1600" b="1" spc="-3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Segoe UI"/>
                <a:cs typeface="Segoe UI"/>
              </a:rPr>
              <a:t>COSO</a:t>
            </a:r>
            <a:r>
              <a:rPr sz="1600" spc="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Segoe UI"/>
                <a:cs typeface="Segoe UI"/>
              </a:rPr>
              <a:t>2</a:t>
            </a:r>
            <a:r>
              <a:rPr sz="1600" spc="-10" dirty="0">
                <a:solidFill>
                  <a:srgbClr val="001F5F"/>
                </a:solidFill>
                <a:latin typeface="Segoe UI"/>
                <a:cs typeface="Segoe UI"/>
              </a:rPr>
              <a:t> (ERM-MARCO)</a:t>
            </a:r>
            <a:r>
              <a:rPr sz="1600" spc="1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Gestión</a:t>
            </a:r>
            <a:r>
              <a:rPr sz="1600" b="1" spc="-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Segoe UI"/>
                <a:cs typeface="Segoe UI"/>
              </a:rPr>
              <a:t>de</a:t>
            </a:r>
            <a:endParaRPr sz="1600">
              <a:latin typeface="Segoe UI"/>
              <a:cs typeface="Segoe UI"/>
            </a:endParaRPr>
          </a:p>
          <a:p>
            <a:pPr marL="67310" marR="3022600">
              <a:lnSpc>
                <a:spcPct val="116900"/>
              </a:lnSpc>
              <a:spcBef>
                <a:spcPts val="10"/>
              </a:spcBef>
            </a:pP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riesgos</a:t>
            </a:r>
            <a:r>
              <a:rPr sz="1600" b="1" spc="-3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Segoe UI"/>
                <a:cs typeface="Segoe UI"/>
              </a:rPr>
              <a:t>corporativos</a:t>
            </a:r>
            <a:r>
              <a:rPr sz="1600" b="1" spc="3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-</a:t>
            </a:r>
            <a:r>
              <a:rPr sz="1600" b="1" spc="-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marco </a:t>
            </a:r>
            <a:r>
              <a:rPr sz="1600" b="1" spc="-42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Segoe UI"/>
                <a:cs typeface="Segoe UI"/>
              </a:rPr>
              <a:t>integrado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30929" y="5619699"/>
            <a:ext cx="18186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05305" algn="l"/>
              </a:tabLst>
            </a:pPr>
            <a:r>
              <a:rPr sz="1600" b="1" u="heavy" spc="-5" dirty="0">
                <a:solidFill>
                  <a:srgbClr val="09224A"/>
                </a:solidFill>
                <a:uFill>
                  <a:solidFill>
                    <a:srgbClr val="B3E900"/>
                  </a:solidFill>
                </a:uFill>
                <a:latin typeface="Segoe UI"/>
                <a:cs typeface="Segoe UI"/>
              </a:rPr>
              <a:t> 	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4739" y="4887848"/>
            <a:ext cx="30930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1992.</a:t>
            </a:r>
            <a:r>
              <a:rPr sz="1600" b="1" spc="-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5" dirty="0">
                <a:solidFill>
                  <a:srgbClr val="09224A"/>
                </a:solidFill>
                <a:latin typeface="Segoe UI"/>
                <a:cs typeface="Segoe UI"/>
              </a:rPr>
              <a:t>El</a:t>
            </a:r>
            <a:r>
              <a:rPr sz="1600" spc="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20" dirty="0">
                <a:solidFill>
                  <a:srgbClr val="09224A"/>
                </a:solidFill>
                <a:latin typeface="Segoe UI"/>
                <a:cs typeface="Segoe UI"/>
              </a:rPr>
              <a:t>Committee</a:t>
            </a:r>
            <a:r>
              <a:rPr sz="1600" spc="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20" dirty="0">
                <a:solidFill>
                  <a:srgbClr val="09224A"/>
                </a:solidFill>
                <a:latin typeface="Segoe UI"/>
                <a:cs typeface="Segoe UI"/>
              </a:rPr>
              <a:t>of</a:t>
            </a:r>
            <a:r>
              <a:rPr sz="1600" spc="-5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09224A"/>
                </a:solidFill>
                <a:latin typeface="Segoe UI"/>
                <a:cs typeface="Segoe UI"/>
              </a:rPr>
              <a:t>Sponsoring </a:t>
            </a:r>
            <a:r>
              <a:rPr sz="1600" spc="-4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09224A"/>
                </a:solidFill>
                <a:latin typeface="Segoe UI"/>
                <a:cs typeface="Segoe UI"/>
              </a:rPr>
              <a:t>Organizations </a:t>
            </a:r>
            <a:r>
              <a:rPr sz="1600" spc="-20" dirty="0">
                <a:solidFill>
                  <a:srgbClr val="09224A"/>
                </a:solidFill>
                <a:latin typeface="Segoe UI"/>
                <a:cs typeface="Segoe UI"/>
              </a:rPr>
              <a:t>of </a:t>
            </a:r>
            <a:r>
              <a:rPr sz="1600" spc="-5" dirty="0">
                <a:solidFill>
                  <a:srgbClr val="09224A"/>
                </a:solidFill>
                <a:latin typeface="Segoe UI"/>
                <a:cs typeface="Segoe UI"/>
              </a:rPr>
              <a:t>the </a:t>
            </a:r>
            <a:r>
              <a:rPr sz="1600" spc="-50" dirty="0">
                <a:solidFill>
                  <a:srgbClr val="09224A"/>
                </a:solidFill>
                <a:latin typeface="Segoe UI"/>
                <a:cs typeface="Segoe UI"/>
              </a:rPr>
              <a:t>Treadway </a:t>
            </a:r>
            <a:r>
              <a:rPr sz="1600" spc="-4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09224A"/>
                </a:solidFill>
                <a:latin typeface="Segoe UI"/>
                <a:cs typeface="Segoe UI"/>
              </a:rPr>
              <a:t>Commission</a:t>
            </a:r>
            <a:r>
              <a:rPr sz="1600" spc="-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09224A"/>
                </a:solidFill>
                <a:latin typeface="Segoe UI"/>
                <a:cs typeface="Segoe UI"/>
              </a:rPr>
              <a:t>(COSO) publicó </a:t>
            </a:r>
            <a:r>
              <a:rPr sz="1600" spc="-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Marco integrado de </a:t>
            </a:r>
            <a:r>
              <a:rPr sz="1600" b="1" spc="-10" dirty="0">
                <a:solidFill>
                  <a:srgbClr val="09224A"/>
                </a:solidFill>
                <a:latin typeface="Segoe UI"/>
                <a:cs typeface="Segoe UI"/>
              </a:rPr>
              <a:t>Control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 Interno</a:t>
            </a:r>
            <a:r>
              <a:rPr sz="1600" b="1" spc="-3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(el</a:t>
            </a:r>
            <a:r>
              <a:rPr sz="1600" b="1" spc="-1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marco</a:t>
            </a:r>
            <a:r>
              <a:rPr sz="1600" b="1" spc="-4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600" b="1" spc="-5" dirty="0">
                <a:solidFill>
                  <a:srgbClr val="09224A"/>
                </a:solidFill>
                <a:latin typeface="Segoe UI"/>
                <a:cs typeface="Segoe UI"/>
              </a:rPr>
              <a:t>original)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47104" y="3540252"/>
            <a:ext cx="957580" cy="161925"/>
            <a:chOff x="6547104" y="3540252"/>
            <a:chExt cx="957580" cy="161925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47104" y="3540252"/>
              <a:ext cx="957072" cy="16154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579095" y="3563111"/>
              <a:ext cx="893444" cy="76200"/>
            </a:xfrm>
            <a:custGeom>
              <a:avLst/>
              <a:gdLst/>
              <a:ahLst/>
              <a:cxnLst/>
              <a:rect l="l" t="t" r="r" b="b"/>
              <a:pathLst>
                <a:path w="893445" h="76200">
                  <a:moveTo>
                    <a:pt x="892949" y="25908"/>
                  </a:moveTo>
                  <a:lnTo>
                    <a:pt x="52768" y="25908"/>
                  </a:lnTo>
                  <a:lnTo>
                    <a:pt x="52768" y="32258"/>
                  </a:lnTo>
                  <a:lnTo>
                    <a:pt x="47625" y="25400"/>
                  </a:lnTo>
                  <a:lnTo>
                    <a:pt x="28575" y="0"/>
                  </a:lnTo>
                  <a:lnTo>
                    <a:pt x="0" y="38100"/>
                  </a:lnTo>
                  <a:lnTo>
                    <a:pt x="28575" y="76200"/>
                  </a:lnTo>
                  <a:lnTo>
                    <a:pt x="47625" y="50800"/>
                  </a:lnTo>
                  <a:lnTo>
                    <a:pt x="52019" y="44945"/>
                  </a:lnTo>
                  <a:lnTo>
                    <a:pt x="52019" y="51308"/>
                  </a:lnTo>
                  <a:lnTo>
                    <a:pt x="892949" y="51308"/>
                  </a:lnTo>
                  <a:lnTo>
                    <a:pt x="892949" y="38608"/>
                  </a:lnTo>
                  <a:lnTo>
                    <a:pt x="892949" y="25908"/>
                  </a:lnTo>
                  <a:close/>
                </a:path>
              </a:pathLst>
            </a:custGeom>
            <a:solidFill>
              <a:srgbClr val="B3E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240" y="871669"/>
            <a:ext cx="1504972" cy="819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58392" y="4303903"/>
            <a:ext cx="12052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09224A"/>
                </a:solidFill>
                <a:latin typeface="Segoe UI"/>
                <a:cs typeface="Segoe UI"/>
              </a:rPr>
              <a:t>O</a:t>
            </a:r>
            <a:r>
              <a:rPr sz="2100" b="1" spc="-5" dirty="0">
                <a:solidFill>
                  <a:srgbClr val="09224A"/>
                </a:solidFill>
                <a:latin typeface="Segoe UI"/>
                <a:cs typeface="Segoe UI"/>
              </a:rPr>
              <a:t>b</a:t>
            </a:r>
            <a:r>
              <a:rPr sz="2100" b="1" spc="-15" dirty="0">
                <a:solidFill>
                  <a:srgbClr val="09224A"/>
                </a:solidFill>
                <a:latin typeface="Segoe UI"/>
                <a:cs typeface="Segoe UI"/>
              </a:rPr>
              <a:t>j</a:t>
            </a:r>
            <a:r>
              <a:rPr sz="2100" b="1" spc="-10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2100" b="1" spc="-15" dirty="0">
                <a:solidFill>
                  <a:srgbClr val="09224A"/>
                </a:solidFill>
                <a:latin typeface="Segoe UI"/>
                <a:cs typeface="Segoe UI"/>
              </a:rPr>
              <a:t>t</a:t>
            </a:r>
            <a:r>
              <a:rPr sz="2100" b="1" spc="-10" dirty="0">
                <a:solidFill>
                  <a:srgbClr val="09224A"/>
                </a:solidFill>
                <a:latin typeface="Segoe UI"/>
                <a:cs typeface="Segoe UI"/>
              </a:rPr>
              <a:t>i</a:t>
            </a:r>
            <a:r>
              <a:rPr sz="2100" b="1" spc="-35" dirty="0">
                <a:solidFill>
                  <a:srgbClr val="09224A"/>
                </a:solidFill>
                <a:latin typeface="Segoe UI"/>
                <a:cs typeface="Segoe UI"/>
              </a:rPr>
              <a:t>v</a:t>
            </a:r>
            <a:r>
              <a:rPr sz="2100" b="1" spc="-15" dirty="0">
                <a:solidFill>
                  <a:srgbClr val="09224A"/>
                </a:solidFill>
                <a:latin typeface="Segoe UI"/>
                <a:cs typeface="Segoe UI"/>
              </a:rPr>
              <a:t>o</a:t>
            </a:r>
            <a:r>
              <a:rPr sz="2100" b="1" dirty="0">
                <a:solidFill>
                  <a:srgbClr val="09224A"/>
                </a:solidFill>
                <a:latin typeface="Segoe UI"/>
                <a:cs typeface="Segoe UI"/>
              </a:rPr>
              <a:t>s</a:t>
            </a:r>
            <a:endParaRPr sz="2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44367" y="525780"/>
            <a:ext cx="5549265" cy="1371600"/>
          </a:xfrm>
          <a:custGeom>
            <a:avLst/>
            <a:gdLst/>
            <a:ahLst/>
            <a:cxnLst/>
            <a:rect l="l" t="t" r="r" b="b"/>
            <a:pathLst>
              <a:path w="5549265" h="1371600">
                <a:moveTo>
                  <a:pt x="5377053" y="0"/>
                </a:moveTo>
                <a:lnTo>
                  <a:pt x="171576" y="0"/>
                </a:lnTo>
                <a:lnTo>
                  <a:pt x="137032" y="4699"/>
                </a:lnTo>
                <a:lnTo>
                  <a:pt x="75692" y="38989"/>
                </a:lnTo>
                <a:lnTo>
                  <a:pt x="29337" y="100711"/>
                </a:lnTo>
                <a:lnTo>
                  <a:pt x="13462" y="139573"/>
                </a:lnTo>
                <a:lnTo>
                  <a:pt x="3429" y="182372"/>
                </a:lnTo>
                <a:lnTo>
                  <a:pt x="0" y="228473"/>
                </a:lnTo>
                <a:lnTo>
                  <a:pt x="0" y="1142492"/>
                </a:lnTo>
                <a:lnTo>
                  <a:pt x="3429" y="1188593"/>
                </a:lnTo>
                <a:lnTo>
                  <a:pt x="13462" y="1231519"/>
                </a:lnTo>
                <a:lnTo>
                  <a:pt x="29337" y="1270381"/>
                </a:lnTo>
                <a:lnTo>
                  <a:pt x="50292" y="1304163"/>
                </a:lnTo>
                <a:lnTo>
                  <a:pt x="104775" y="1353185"/>
                </a:lnTo>
                <a:lnTo>
                  <a:pt x="171576" y="1371092"/>
                </a:lnTo>
                <a:lnTo>
                  <a:pt x="5377053" y="1371092"/>
                </a:lnTo>
                <a:lnTo>
                  <a:pt x="5443982" y="1353185"/>
                </a:lnTo>
                <a:lnTo>
                  <a:pt x="5498464" y="1304163"/>
                </a:lnTo>
                <a:lnTo>
                  <a:pt x="5519420" y="1270381"/>
                </a:lnTo>
                <a:lnTo>
                  <a:pt x="5535295" y="1231519"/>
                </a:lnTo>
                <a:lnTo>
                  <a:pt x="5545328" y="1188593"/>
                </a:lnTo>
                <a:lnTo>
                  <a:pt x="5548757" y="1142492"/>
                </a:lnTo>
                <a:lnTo>
                  <a:pt x="5548757" y="228473"/>
                </a:lnTo>
                <a:lnTo>
                  <a:pt x="5545328" y="182372"/>
                </a:lnTo>
                <a:lnTo>
                  <a:pt x="5535295" y="139573"/>
                </a:lnTo>
                <a:lnTo>
                  <a:pt x="5519420" y="100711"/>
                </a:lnTo>
                <a:lnTo>
                  <a:pt x="5498464" y="66929"/>
                </a:lnTo>
                <a:lnTo>
                  <a:pt x="5443982" y="17907"/>
                </a:lnTo>
                <a:lnTo>
                  <a:pt x="5377053" y="0"/>
                </a:lnTo>
                <a:close/>
              </a:path>
            </a:pathLst>
          </a:custGeom>
          <a:solidFill>
            <a:srgbClr val="09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29533" y="536270"/>
            <a:ext cx="518858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3175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El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control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interno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es un 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proceso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llevado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 cabo por el consejo de 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administración,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</a:t>
            </a:r>
            <a:r>
              <a:rPr sz="14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dirección</a:t>
            </a:r>
            <a:r>
              <a:rPr sz="1400" spc="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 el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resto</a:t>
            </a:r>
            <a:r>
              <a:rPr sz="1400" spc="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del</a:t>
            </a:r>
            <a:r>
              <a:rPr sz="1400" spc="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personal</a:t>
            </a:r>
            <a:r>
              <a:rPr sz="14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</a:t>
            </a:r>
            <a:r>
              <a:rPr sz="1400" spc="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una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entidad, </a:t>
            </a:r>
            <a:r>
              <a:rPr sz="1400" spc="-3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diseñado con el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objeto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proporcionar un 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grado de seguridad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 r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az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ona</a:t>
            </a:r>
            <a:r>
              <a:rPr sz="1400" b="1" spc="5" dirty="0">
                <a:solidFill>
                  <a:srgbClr val="FFFFFF"/>
                </a:solidFill>
                <a:latin typeface="Segoe UI"/>
                <a:cs typeface="Segoe UI"/>
              </a:rPr>
              <a:t>b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400" b="1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en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cuan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cons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cuci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ó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4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400" b="1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ob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j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400" b="1" spc="-35" dirty="0">
                <a:solidFill>
                  <a:srgbClr val="FFFFFF"/>
                </a:solidFill>
                <a:latin typeface="Segoe UI"/>
                <a:cs typeface="Segoe UI"/>
              </a:rPr>
              <a:t>v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400" b="1" spc="-9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ac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on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  con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las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operaciones,</a:t>
            </a:r>
            <a:r>
              <a:rPr sz="14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</a:t>
            </a:r>
            <a:r>
              <a:rPr sz="14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información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4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el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cumplimiento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44367" y="2459735"/>
            <a:ext cx="5549265" cy="1372870"/>
          </a:xfrm>
          <a:custGeom>
            <a:avLst/>
            <a:gdLst/>
            <a:ahLst/>
            <a:cxnLst/>
            <a:rect l="l" t="t" r="r" b="b"/>
            <a:pathLst>
              <a:path w="5549265" h="1372870">
                <a:moveTo>
                  <a:pt x="5377053" y="0"/>
                </a:moveTo>
                <a:lnTo>
                  <a:pt x="171576" y="0"/>
                </a:lnTo>
                <a:lnTo>
                  <a:pt x="137032" y="4699"/>
                </a:lnTo>
                <a:lnTo>
                  <a:pt x="75692" y="39115"/>
                </a:lnTo>
                <a:lnTo>
                  <a:pt x="29337" y="100837"/>
                </a:lnTo>
                <a:lnTo>
                  <a:pt x="13462" y="139700"/>
                </a:lnTo>
                <a:lnTo>
                  <a:pt x="3429" y="182625"/>
                </a:lnTo>
                <a:lnTo>
                  <a:pt x="0" y="228853"/>
                </a:lnTo>
                <a:lnTo>
                  <a:pt x="0" y="1143889"/>
                </a:lnTo>
                <a:lnTo>
                  <a:pt x="3429" y="1189989"/>
                </a:lnTo>
                <a:lnTo>
                  <a:pt x="13462" y="1232915"/>
                </a:lnTo>
                <a:lnTo>
                  <a:pt x="29337" y="1271777"/>
                </a:lnTo>
                <a:lnTo>
                  <a:pt x="50292" y="1305687"/>
                </a:lnTo>
                <a:lnTo>
                  <a:pt x="104775" y="1354582"/>
                </a:lnTo>
                <a:lnTo>
                  <a:pt x="171576" y="1372615"/>
                </a:lnTo>
                <a:lnTo>
                  <a:pt x="5377053" y="1372615"/>
                </a:lnTo>
                <a:lnTo>
                  <a:pt x="5443982" y="1354582"/>
                </a:lnTo>
                <a:lnTo>
                  <a:pt x="5498464" y="1305687"/>
                </a:lnTo>
                <a:lnTo>
                  <a:pt x="5519420" y="1271777"/>
                </a:lnTo>
                <a:lnTo>
                  <a:pt x="5535295" y="1232915"/>
                </a:lnTo>
                <a:lnTo>
                  <a:pt x="5545328" y="1189989"/>
                </a:lnTo>
                <a:lnTo>
                  <a:pt x="5548757" y="1143889"/>
                </a:lnTo>
                <a:lnTo>
                  <a:pt x="5548757" y="228853"/>
                </a:lnTo>
                <a:lnTo>
                  <a:pt x="5545328" y="182625"/>
                </a:lnTo>
                <a:lnTo>
                  <a:pt x="5535295" y="139700"/>
                </a:lnTo>
                <a:lnTo>
                  <a:pt x="5519420" y="100837"/>
                </a:lnTo>
                <a:lnTo>
                  <a:pt x="5498464" y="67055"/>
                </a:lnTo>
                <a:lnTo>
                  <a:pt x="5443982" y="18034"/>
                </a:lnTo>
                <a:lnTo>
                  <a:pt x="5377053" y="0"/>
                </a:lnTo>
                <a:close/>
              </a:path>
            </a:pathLst>
          </a:custGeom>
          <a:solidFill>
            <a:srgbClr val="09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44367" y="3963923"/>
            <a:ext cx="5549265" cy="1372870"/>
          </a:xfrm>
          <a:custGeom>
            <a:avLst/>
            <a:gdLst/>
            <a:ahLst/>
            <a:cxnLst/>
            <a:rect l="l" t="t" r="r" b="b"/>
            <a:pathLst>
              <a:path w="5549265" h="1372870">
                <a:moveTo>
                  <a:pt x="5377053" y="0"/>
                </a:moveTo>
                <a:lnTo>
                  <a:pt x="171576" y="0"/>
                </a:lnTo>
                <a:lnTo>
                  <a:pt x="137032" y="4699"/>
                </a:lnTo>
                <a:lnTo>
                  <a:pt x="75692" y="39115"/>
                </a:lnTo>
                <a:lnTo>
                  <a:pt x="29337" y="100837"/>
                </a:lnTo>
                <a:lnTo>
                  <a:pt x="13462" y="139700"/>
                </a:lnTo>
                <a:lnTo>
                  <a:pt x="3429" y="182625"/>
                </a:lnTo>
                <a:lnTo>
                  <a:pt x="0" y="228853"/>
                </a:lnTo>
                <a:lnTo>
                  <a:pt x="0" y="1143889"/>
                </a:lnTo>
                <a:lnTo>
                  <a:pt x="3429" y="1189989"/>
                </a:lnTo>
                <a:lnTo>
                  <a:pt x="13462" y="1232915"/>
                </a:lnTo>
                <a:lnTo>
                  <a:pt x="29337" y="1271778"/>
                </a:lnTo>
                <a:lnTo>
                  <a:pt x="50292" y="1305687"/>
                </a:lnTo>
                <a:lnTo>
                  <a:pt x="104775" y="1354582"/>
                </a:lnTo>
                <a:lnTo>
                  <a:pt x="171576" y="1372616"/>
                </a:lnTo>
                <a:lnTo>
                  <a:pt x="5377053" y="1372616"/>
                </a:lnTo>
                <a:lnTo>
                  <a:pt x="5443982" y="1354582"/>
                </a:lnTo>
                <a:lnTo>
                  <a:pt x="5498464" y="1305687"/>
                </a:lnTo>
                <a:lnTo>
                  <a:pt x="5519420" y="1271778"/>
                </a:lnTo>
                <a:lnTo>
                  <a:pt x="5535295" y="1232915"/>
                </a:lnTo>
                <a:lnTo>
                  <a:pt x="5545328" y="1189989"/>
                </a:lnTo>
                <a:lnTo>
                  <a:pt x="5548757" y="1143889"/>
                </a:lnTo>
                <a:lnTo>
                  <a:pt x="5548757" y="228853"/>
                </a:lnTo>
                <a:lnTo>
                  <a:pt x="5545328" y="182625"/>
                </a:lnTo>
                <a:lnTo>
                  <a:pt x="5535295" y="139700"/>
                </a:lnTo>
                <a:lnTo>
                  <a:pt x="5519420" y="100837"/>
                </a:lnTo>
                <a:lnTo>
                  <a:pt x="5498464" y="67056"/>
                </a:lnTo>
                <a:lnTo>
                  <a:pt x="5443982" y="18033"/>
                </a:lnTo>
                <a:lnTo>
                  <a:pt x="5377053" y="0"/>
                </a:lnTo>
                <a:close/>
              </a:path>
            </a:pathLst>
          </a:custGeom>
          <a:solidFill>
            <a:srgbClr val="09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52064" y="2573477"/>
            <a:ext cx="534162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buSzPct val="92857"/>
              <a:buFont typeface="Segoe UI"/>
              <a:buChar char="•"/>
              <a:tabLst>
                <a:tab pos="86360" algn="l"/>
              </a:tabLst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Objetivos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operativos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–Hacen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referencia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efectividad</a:t>
            </a:r>
            <a:r>
              <a:rPr sz="1400" spc="37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 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eficiencia</a:t>
            </a:r>
            <a:r>
              <a:rPr sz="1400" spc="3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las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operaciones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la entidad, incluidos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sus objetivos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 de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rendimiento financiero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operacional,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la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protección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 sus 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activos</a:t>
            </a:r>
            <a:r>
              <a:rPr sz="1400" spc="3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frente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posibles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 pérdidas.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41395" y="4097858"/>
            <a:ext cx="531749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419" marR="5080" indent="-45720">
              <a:lnSpc>
                <a:spcPct val="100000"/>
              </a:lnSpc>
              <a:spcBef>
                <a:spcPts val="105"/>
              </a:spcBef>
              <a:tabLst>
                <a:tab pos="948055" algn="l"/>
              </a:tabLst>
            </a:pP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* 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Objetivos de información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–Hacen 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referencia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información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financiera</a:t>
            </a:r>
            <a:r>
              <a:rPr sz="1400" spc="1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400" spc="1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no</a:t>
            </a:r>
            <a:r>
              <a:rPr sz="1400" spc="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financiera</a:t>
            </a:r>
            <a:r>
              <a:rPr sz="1400" spc="1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interna</a:t>
            </a:r>
            <a:r>
              <a:rPr sz="1400" spc="1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400" spc="9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externa</a:t>
            </a:r>
            <a:r>
              <a:rPr sz="1400" spc="1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400" spc="10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pueden</a:t>
            </a:r>
            <a:r>
              <a:rPr sz="1400" spc="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abarcar </a:t>
            </a:r>
            <a:r>
              <a:rPr sz="1400" spc="-3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aspectos	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</a:t>
            </a:r>
            <a:r>
              <a:rPr sz="1400" spc="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confiabilidad,</a:t>
            </a:r>
            <a:r>
              <a:rPr sz="1400" spc="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oportunidad,</a:t>
            </a:r>
            <a:r>
              <a:rPr sz="1400" spc="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transparencia,</a:t>
            </a:r>
            <a:r>
              <a:rPr sz="1400" spc="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u</a:t>
            </a:r>
            <a:r>
              <a:rPr sz="1400" spc="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otros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7116" y="4738496"/>
            <a:ext cx="52698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88720" algn="l"/>
                <a:tab pos="2341245" algn="l"/>
                <a:tab pos="2798445" algn="l"/>
                <a:tab pos="3206750" algn="l"/>
                <a:tab pos="4347210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co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ce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p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	e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sta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ble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c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	p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r	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lo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	</a:t>
            </a:r>
            <a:r>
              <a:rPr sz="1400" spc="-35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eg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u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,	o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g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an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smo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 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reconocidos</a:t>
            </a:r>
            <a:r>
              <a:rPr sz="14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políticas</a:t>
            </a:r>
            <a:r>
              <a:rPr sz="1400" spc="3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de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propia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entidad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44367" y="5468111"/>
            <a:ext cx="5549265" cy="1372870"/>
          </a:xfrm>
          <a:custGeom>
            <a:avLst/>
            <a:gdLst/>
            <a:ahLst/>
            <a:cxnLst/>
            <a:rect l="l" t="t" r="r" b="b"/>
            <a:pathLst>
              <a:path w="5549265" h="1372870">
                <a:moveTo>
                  <a:pt x="5377053" y="0"/>
                </a:moveTo>
                <a:lnTo>
                  <a:pt x="171576" y="0"/>
                </a:lnTo>
                <a:lnTo>
                  <a:pt x="137032" y="4699"/>
                </a:lnTo>
                <a:lnTo>
                  <a:pt x="75692" y="39115"/>
                </a:lnTo>
                <a:lnTo>
                  <a:pt x="29337" y="100965"/>
                </a:lnTo>
                <a:lnTo>
                  <a:pt x="13462" y="139788"/>
                </a:lnTo>
                <a:lnTo>
                  <a:pt x="3429" y="182727"/>
                </a:lnTo>
                <a:lnTo>
                  <a:pt x="0" y="228828"/>
                </a:lnTo>
                <a:lnTo>
                  <a:pt x="0" y="1143914"/>
                </a:lnTo>
                <a:lnTo>
                  <a:pt x="3429" y="1190028"/>
                </a:lnTo>
                <a:lnTo>
                  <a:pt x="13462" y="1232966"/>
                </a:lnTo>
                <a:lnTo>
                  <a:pt x="29337" y="1271835"/>
                </a:lnTo>
                <a:lnTo>
                  <a:pt x="50292" y="1305694"/>
                </a:lnTo>
                <a:lnTo>
                  <a:pt x="104775" y="1354724"/>
                </a:lnTo>
                <a:lnTo>
                  <a:pt x="171576" y="1372703"/>
                </a:lnTo>
                <a:lnTo>
                  <a:pt x="5377053" y="1372703"/>
                </a:lnTo>
                <a:lnTo>
                  <a:pt x="5443982" y="1354724"/>
                </a:lnTo>
                <a:lnTo>
                  <a:pt x="5498464" y="1305694"/>
                </a:lnTo>
                <a:lnTo>
                  <a:pt x="5519420" y="1271835"/>
                </a:lnTo>
                <a:lnTo>
                  <a:pt x="5535295" y="1232966"/>
                </a:lnTo>
                <a:lnTo>
                  <a:pt x="5545328" y="1190028"/>
                </a:lnTo>
                <a:lnTo>
                  <a:pt x="5548757" y="1143914"/>
                </a:lnTo>
                <a:lnTo>
                  <a:pt x="5548757" y="228828"/>
                </a:lnTo>
                <a:lnTo>
                  <a:pt x="5545328" y="182727"/>
                </a:lnTo>
                <a:lnTo>
                  <a:pt x="5535295" y="139788"/>
                </a:lnTo>
                <a:lnTo>
                  <a:pt x="5519420" y="100965"/>
                </a:lnTo>
                <a:lnTo>
                  <a:pt x="5498464" y="67056"/>
                </a:lnTo>
                <a:lnTo>
                  <a:pt x="5443982" y="18034"/>
                </a:lnTo>
                <a:lnTo>
                  <a:pt x="5377053" y="0"/>
                </a:lnTo>
                <a:close/>
              </a:path>
            </a:pathLst>
          </a:custGeom>
          <a:solidFill>
            <a:srgbClr val="09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52064" y="5856528"/>
            <a:ext cx="52666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05"/>
              </a:spcBef>
              <a:buFont typeface="Segoe UI"/>
              <a:buChar char="•"/>
              <a:tabLst>
                <a:tab pos="171450" algn="l"/>
              </a:tabLst>
            </a:pPr>
            <a:r>
              <a:rPr sz="1400" b="1" spc="-15" dirty="0">
                <a:solidFill>
                  <a:srgbClr val="FFFFFF"/>
                </a:solidFill>
                <a:latin typeface="Segoe UI"/>
                <a:cs typeface="Segoe UI"/>
              </a:rPr>
              <a:t>Objetivos</a:t>
            </a:r>
            <a:r>
              <a:rPr sz="1400" b="1" spc="2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de</a:t>
            </a:r>
            <a:r>
              <a:rPr sz="1400" b="1" spc="20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cumplimiento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–Hacen</a:t>
            </a:r>
            <a:r>
              <a:rPr sz="1400" spc="1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referencia</a:t>
            </a:r>
            <a:r>
              <a:rPr sz="1400" spc="2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al</a:t>
            </a:r>
            <a:r>
              <a:rPr sz="1400" spc="2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cumplimiento</a:t>
            </a:r>
            <a:endParaRPr sz="1400">
              <a:latin typeface="Segoe UI"/>
              <a:cs typeface="Segoe UI"/>
            </a:endParaRPr>
          </a:p>
          <a:p>
            <a:pPr marL="170815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de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las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leyes</a:t>
            </a:r>
            <a:r>
              <a:rPr sz="14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regulaciones</a:t>
            </a:r>
            <a:r>
              <a:rPr sz="1400" spc="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las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que</a:t>
            </a:r>
            <a:r>
              <a:rPr sz="14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está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sujeta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la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entidad.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39880" y="3085869"/>
            <a:ext cx="551180" cy="1154430"/>
            <a:chOff x="2239880" y="3085869"/>
            <a:chExt cx="551180" cy="115443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9880" y="3085869"/>
              <a:ext cx="551063" cy="115393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60092" y="3089147"/>
              <a:ext cx="506095" cy="1102360"/>
            </a:xfrm>
            <a:custGeom>
              <a:avLst/>
              <a:gdLst/>
              <a:ahLst/>
              <a:cxnLst/>
              <a:rect l="l" t="t" r="r" b="b"/>
              <a:pathLst>
                <a:path w="506094" h="1102360">
                  <a:moveTo>
                    <a:pt x="505587" y="0"/>
                  </a:moveTo>
                  <a:lnTo>
                    <a:pt x="451612" y="45466"/>
                  </a:lnTo>
                  <a:lnTo>
                    <a:pt x="467868" y="58547"/>
                  </a:lnTo>
                  <a:lnTo>
                    <a:pt x="0" y="1088644"/>
                  </a:lnTo>
                  <a:lnTo>
                    <a:pt x="16383" y="1101852"/>
                  </a:lnTo>
                  <a:lnTo>
                    <a:pt x="484124" y="71755"/>
                  </a:lnTo>
                  <a:lnTo>
                    <a:pt x="500380" y="84836"/>
                  </a:lnTo>
                  <a:lnTo>
                    <a:pt x="502666" y="47752"/>
                  </a:lnTo>
                  <a:lnTo>
                    <a:pt x="505587" y="0"/>
                  </a:lnTo>
                  <a:close/>
                </a:path>
              </a:pathLst>
            </a:custGeom>
            <a:solidFill>
              <a:srgbClr val="A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227338" y="4394043"/>
            <a:ext cx="556895" cy="128905"/>
            <a:chOff x="2227338" y="4394043"/>
            <a:chExt cx="556895" cy="12890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7338" y="4394043"/>
              <a:ext cx="556498" cy="1288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52472" y="4401311"/>
              <a:ext cx="513715" cy="76200"/>
            </a:xfrm>
            <a:custGeom>
              <a:avLst/>
              <a:gdLst/>
              <a:ahLst/>
              <a:cxnLst/>
              <a:rect l="l" t="t" r="r" b="b"/>
              <a:pathLst>
                <a:path w="513714" h="76200">
                  <a:moveTo>
                    <a:pt x="513588" y="38100"/>
                  </a:moveTo>
                  <a:lnTo>
                    <a:pt x="494538" y="25400"/>
                  </a:lnTo>
                  <a:lnTo>
                    <a:pt x="456438" y="0"/>
                  </a:lnTo>
                  <a:lnTo>
                    <a:pt x="456438" y="25400"/>
                  </a:lnTo>
                  <a:lnTo>
                    <a:pt x="0" y="25400"/>
                  </a:lnTo>
                  <a:lnTo>
                    <a:pt x="0" y="50800"/>
                  </a:lnTo>
                  <a:lnTo>
                    <a:pt x="456438" y="50800"/>
                  </a:lnTo>
                  <a:lnTo>
                    <a:pt x="456438" y="76200"/>
                  </a:lnTo>
                  <a:lnTo>
                    <a:pt x="494538" y="50800"/>
                  </a:lnTo>
                  <a:lnTo>
                    <a:pt x="513588" y="38100"/>
                  </a:lnTo>
                  <a:close/>
                </a:path>
              </a:pathLst>
            </a:custGeom>
            <a:solidFill>
              <a:srgbClr val="A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11323" y="4837176"/>
            <a:ext cx="561340" cy="1176655"/>
            <a:chOff x="2211323" y="4837176"/>
            <a:chExt cx="561340" cy="117665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11323" y="4837176"/>
              <a:ext cx="560832" cy="117652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43328" y="4860035"/>
              <a:ext cx="439420" cy="1015365"/>
            </a:xfrm>
            <a:custGeom>
              <a:avLst/>
              <a:gdLst/>
              <a:ahLst/>
              <a:cxnLst/>
              <a:rect l="l" t="t" r="r" b="b"/>
              <a:pathLst>
                <a:path w="439419" h="1015364">
                  <a:moveTo>
                    <a:pt x="438912" y="1014742"/>
                  </a:moveTo>
                  <a:lnTo>
                    <a:pt x="437007" y="965860"/>
                  </a:lnTo>
                  <a:lnTo>
                    <a:pt x="435610" y="929805"/>
                  </a:lnTo>
                  <a:lnTo>
                    <a:pt x="418973" y="942289"/>
                  </a:lnTo>
                  <a:lnTo>
                    <a:pt x="16637" y="0"/>
                  </a:lnTo>
                  <a:lnTo>
                    <a:pt x="0" y="12573"/>
                  </a:lnTo>
                  <a:lnTo>
                    <a:pt x="402463" y="954798"/>
                  </a:lnTo>
                  <a:lnTo>
                    <a:pt x="385826" y="967359"/>
                  </a:lnTo>
                  <a:lnTo>
                    <a:pt x="438912" y="1014742"/>
                  </a:lnTo>
                  <a:close/>
                </a:path>
              </a:pathLst>
            </a:custGeom>
            <a:solidFill>
              <a:srgbClr val="A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2635" y="675037"/>
            <a:ext cx="5805686" cy="4367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3951" y="1629155"/>
            <a:ext cx="4860035" cy="4535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8907" y="801641"/>
            <a:ext cx="4552942" cy="18817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11808" y="1557527"/>
            <a:ext cx="6122035" cy="1303020"/>
            <a:chOff x="1511808" y="1557527"/>
            <a:chExt cx="6122035" cy="1303020"/>
          </a:xfrm>
        </p:grpSpPr>
        <p:sp>
          <p:nvSpPr>
            <p:cNvPr id="4" name="object 4"/>
            <p:cNvSpPr/>
            <p:nvPr/>
          </p:nvSpPr>
          <p:spPr>
            <a:xfrm>
              <a:off x="1524762" y="2041448"/>
              <a:ext cx="6096000" cy="806450"/>
            </a:xfrm>
            <a:custGeom>
              <a:avLst/>
              <a:gdLst/>
              <a:ahLst/>
              <a:cxnLst/>
              <a:rect l="l" t="t" r="r" b="b"/>
              <a:pathLst>
                <a:path w="6096000" h="806450">
                  <a:moveTo>
                    <a:pt x="6095745" y="0"/>
                  </a:moveTo>
                  <a:lnTo>
                    <a:pt x="0" y="0"/>
                  </a:lnTo>
                  <a:lnTo>
                    <a:pt x="0" y="806145"/>
                  </a:lnTo>
                  <a:lnTo>
                    <a:pt x="6095745" y="806145"/>
                  </a:lnTo>
                  <a:lnTo>
                    <a:pt x="609574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762" y="2041448"/>
              <a:ext cx="6096000" cy="806450"/>
            </a:xfrm>
            <a:custGeom>
              <a:avLst/>
              <a:gdLst/>
              <a:ahLst/>
              <a:cxnLst/>
              <a:rect l="l" t="t" r="r" b="b"/>
              <a:pathLst>
                <a:path w="6096000" h="806450">
                  <a:moveTo>
                    <a:pt x="0" y="806145"/>
                  </a:moveTo>
                  <a:lnTo>
                    <a:pt x="6095745" y="806145"/>
                  </a:lnTo>
                  <a:lnTo>
                    <a:pt x="6095745" y="0"/>
                  </a:lnTo>
                  <a:lnTo>
                    <a:pt x="0" y="0"/>
                  </a:lnTo>
                  <a:lnTo>
                    <a:pt x="0" y="806145"/>
                  </a:lnTo>
                  <a:close/>
                </a:path>
              </a:pathLst>
            </a:custGeom>
            <a:ln w="25908">
              <a:solidFill>
                <a:srgbClr val="D9EB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28800" y="1569719"/>
              <a:ext cx="5455285" cy="944244"/>
            </a:xfrm>
            <a:custGeom>
              <a:avLst/>
              <a:gdLst/>
              <a:ahLst/>
              <a:cxnLst/>
              <a:rect l="l" t="t" r="r" b="b"/>
              <a:pathLst>
                <a:path w="5455284" h="944244">
                  <a:moveTo>
                    <a:pt x="5454904" y="157861"/>
                  </a:moveTo>
                  <a:lnTo>
                    <a:pt x="5448808" y="108204"/>
                  </a:lnTo>
                  <a:lnTo>
                    <a:pt x="5432044" y="65151"/>
                  </a:lnTo>
                  <a:lnTo>
                    <a:pt x="5406517" y="31115"/>
                  </a:lnTo>
                  <a:lnTo>
                    <a:pt x="5406110" y="30848"/>
                  </a:lnTo>
                  <a:lnTo>
                    <a:pt x="5405755" y="30353"/>
                  </a:lnTo>
                  <a:lnTo>
                    <a:pt x="5373370" y="8001"/>
                  </a:lnTo>
                  <a:lnTo>
                    <a:pt x="5336032" y="0"/>
                  </a:lnTo>
                  <a:lnTo>
                    <a:pt x="118110" y="0"/>
                  </a:lnTo>
                  <a:lnTo>
                    <a:pt x="80772" y="8001"/>
                  </a:lnTo>
                  <a:lnTo>
                    <a:pt x="48387" y="30353"/>
                  </a:lnTo>
                  <a:lnTo>
                    <a:pt x="22860" y="64389"/>
                  </a:lnTo>
                  <a:lnTo>
                    <a:pt x="5969" y="107442"/>
                  </a:lnTo>
                  <a:lnTo>
                    <a:pt x="0" y="157099"/>
                  </a:lnTo>
                  <a:lnTo>
                    <a:pt x="0" y="785876"/>
                  </a:lnTo>
                  <a:lnTo>
                    <a:pt x="5969" y="835533"/>
                  </a:lnTo>
                  <a:lnTo>
                    <a:pt x="22860" y="878713"/>
                  </a:lnTo>
                  <a:lnTo>
                    <a:pt x="48387" y="912749"/>
                  </a:lnTo>
                  <a:lnTo>
                    <a:pt x="48780" y="913028"/>
                  </a:lnTo>
                  <a:lnTo>
                    <a:pt x="49149" y="913511"/>
                  </a:lnTo>
                  <a:lnTo>
                    <a:pt x="81534" y="935863"/>
                  </a:lnTo>
                  <a:lnTo>
                    <a:pt x="118872" y="943864"/>
                  </a:lnTo>
                  <a:lnTo>
                    <a:pt x="5336794" y="943864"/>
                  </a:lnTo>
                  <a:lnTo>
                    <a:pt x="5374132" y="935863"/>
                  </a:lnTo>
                  <a:lnTo>
                    <a:pt x="5406517" y="913511"/>
                  </a:lnTo>
                  <a:lnTo>
                    <a:pt x="5432044" y="879475"/>
                  </a:lnTo>
                  <a:lnTo>
                    <a:pt x="5448808" y="836295"/>
                  </a:lnTo>
                  <a:lnTo>
                    <a:pt x="5454904" y="786638"/>
                  </a:lnTo>
                  <a:lnTo>
                    <a:pt x="5454904" y="157861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9562" y="1570481"/>
              <a:ext cx="5454650" cy="943610"/>
            </a:xfrm>
            <a:custGeom>
              <a:avLst/>
              <a:gdLst/>
              <a:ahLst/>
              <a:cxnLst/>
              <a:rect l="l" t="t" r="r" b="b"/>
              <a:pathLst>
                <a:path w="5454650" h="943610">
                  <a:moveTo>
                    <a:pt x="0" y="157098"/>
                  </a:moveTo>
                  <a:lnTo>
                    <a:pt x="5968" y="107441"/>
                  </a:lnTo>
                  <a:lnTo>
                    <a:pt x="22860" y="64388"/>
                  </a:lnTo>
                  <a:lnTo>
                    <a:pt x="48387" y="30352"/>
                  </a:lnTo>
                  <a:lnTo>
                    <a:pt x="80771" y="8000"/>
                  </a:lnTo>
                  <a:lnTo>
                    <a:pt x="118110" y="0"/>
                  </a:lnTo>
                  <a:lnTo>
                    <a:pt x="5336032" y="0"/>
                  </a:lnTo>
                  <a:lnTo>
                    <a:pt x="5373370" y="8000"/>
                  </a:lnTo>
                  <a:lnTo>
                    <a:pt x="5405755" y="30352"/>
                  </a:lnTo>
                  <a:lnTo>
                    <a:pt x="5431282" y="64388"/>
                  </a:lnTo>
                  <a:lnTo>
                    <a:pt x="5448045" y="107441"/>
                  </a:lnTo>
                  <a:lnTo>
                    <a:pt x="5454142" y="157098"/>
                  </a:lnTo>
                  <a:lnTo>
                    <a:pt x="5454142" y="785876"/>
                  </a:lnTo>
                  <a:lnTo>
                    <a:pt x="5448045" y="835532"/>
                  </a:lnTo>
                  <a:lnTo>
                    <a:pt x="5431282" y="878713"/>
                  </a:lnTo>
                  <a:lnTo>
                    <a:pt x="5405755" y="912748"/>
                  </a:lnTo>
                  <a:lnTo>
                    <a:pt x="5373370" y="935101"/>
                  </a:lnTo>
                  <a:lnTo>
                    <a:pt x="5336032" y="943101"/>
                  </a:lnTo>
                  <a:lnTo>
                    <a:pt x="118110" y="943101"/>
                  </a:lnTo>
                  <a:lnTo>
                    <a:pt x="80771" y="935101"/>
                  </a:lnTo>
                  <a:lnTo>
                    <a:pt x="48387" y="912748"/>
                  </a:lnTo>
                  <a:lnTo>
                    <a:pt x="22860" y="878713"/>
                  </a:lnTo>
                  <a:lnTo>
                    <a:pt x="5968" y="835532"/>
                  </a:lnTo>
                  <a:lnTo>
                    <a:pt x="0" y="785876"/>
                  </a:lnTo>
                  <a:lnTo>
                    <a:pt x="0" y="15709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85594" y="1909317"/>
            <a:ext cx="4385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El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marco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establece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un</a:t>
            </a:r>
            <a:r>
              <a:rPr sz="1800" spc="-2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total</a:t>
            </a:r>
            <a:r>
              <a:rPr sz="1800" spc="-3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17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principios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11808" y="3140964"/>
            <a:ext cx="6122035" cy="1304925"/>
            <a:chOff x="1511808" y="3140964"/>
            <a:chExt cx="6122035" cy="1304925"/>
          </a:xfrm>
        </p:grpSpPr>
        <p:sp>
          <p:nvSpPr>
            <p:cNvPr id="10" name="object 10"/>
            <p:cNvSpPr/>
            <p:nvPr/>
          </p:nvSpPr>
          <p:spPr>
            <a:xfrm>
              <a:off x="1524762" y="3626408"/>
              <a:ext cx="6096000" cy="806450"/>
            </a:xfrm>
            <a:custGeom>
              <a:avLst/>
              <a:gdLst/>
              <a:ahLst/>
              <a:cxnLst/>
              <a:rect l="l" t="t" r="r" b="b"/>
              <a:pathLst>
                <a:path w="6096000" h="806450">
                  <a:moveTo>
                    <a:pt x="6095745" y="0"/>
                  </a:moveTo>
                  <a:lnTo>
                    <a:pt x="0" y="0"/>
                  </a:lnTo>
                  <a:lnTo>
                    <a:pt x="0" y="806145"/>
                  </a:lnTo>
                  <a:lnTo>
                    <a:pt x="6095745" y="806145"/>
                  </a:lnTo>
                  <a:lnTo>
                    <a:pt x="609574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24762" y="3626408"/>
              <a:ext cx="6096000" cy="806450"/>
            </a:xfrm>
            <a:custGeom>
              <a:avLst/>
              <a:gdLst/>
              <a:ahLst/>
              <a:cxnLst/>
              <a:rect l="l" t="t" r="r" b="b"/>
              <a:pathLst>
                <a:path w="6096000" h="806450">
                  <a:moveTo>
                    <a:pt x="0" y="806145"/>
                  </a:moveTo>
                  <a:lnTo>
                    <a:pt x="6095745" y="806145"/>
                  </a:lnTo>
                  <a:lnTo>
                    <a:pt x="6095745" y="0"/>
                  </a:lnTo>
                  <a:lnTo>
                    <a:pt x="0" y="0"/>
                  </a:lnTo>
                  <a:lnTo>
                    <a:pt x="0" y="806145"/>
                  </a:lnTo>
                  <a:close/>
                </a:path>
              </a:pathLst>
            </a:custGeom>
            <a:ln w="25908">
              <a:solidFill>
                <a:srgbClr val="C8DA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28800" y="3153155"/>
              <a:ext cx="5492115" cy="945515"/>
            </a:xfrm>
            <a:custGeom>
              <a:avLst/>
              <a:gdLst/>
              <a:ahLst/>
              <a:cxnLst/>
              <a:rect l="l" t="t" r="r" b="b"/>
              <a:pathLst>
                <a:path w="5492115" h="945514">
                  <a:moveTo>
                    <a:pt x="5491607" y="158242"/>
                  </a:moveTo>
                  <a:lnTo>
                    <a:pt x="5485638" y="108458"/>
                  </a:lnTo>
                  <a:lnTo>
                    <a:pt x="5468874" y="65278"/>
                  </a:lnTo>
                  <a:lnTo>
                    <a:pt x="5443347" y="31115"/>
                  </a:lnTo>
                  <a:lnTo>
                    <a:pt x="5442940" y="30848"/>
                  </a:lnTo>
                  <a:lnTo>
                    <a:pt x="5442585" y="30353"/>
                  </a:lnTo>
                  <a:lnTo>
                    <a:pt x="5410200" y="8001"/>
                  </a:lnTo>
                  <a:lnTo>
                    <a:pt x="5372862" y="0"/>
                  </a:lnTo>
                  <a:lnTo>
                    <a:pt x="118110" y="0"/>
                  </a:lnTo>
                  <a:lnTo>
                    <a:pt x="80772" y="8001"/>
                  </a:lnTo>
                  <a:lnTo>
                    <a:pt x="48387" y="30353"/>
                  </a:lnTo>
                  <a:lnTo>
                    <a:pt x="22860" y="64516"/>
                  </a:lnTo>
                  <a:lnTo>
                    <a:pt x="5969" y="107696"/>
                  </a:lnTo>
                  <a:lnTo>
                    <a:pt x="0" y="157480"/>
                  </a:lnTo>
                  <a:lnTo>
                    <a:pt x="0" y="787146"/>
                  </a:lnTo>
                  <a:lnTo>
                    <a:pt x="5969" y="836930"/>
                  </a:lnTo>
                  <a:lnTo>
                    <a:pt x="22860" y="880110"/>
                  </a:lnTo>
                  <a:lnTo>
                    <a:pt x="48387" y="914273"/>
                  </a:lnTo>
                  <a:lnTo>
                    <a:pt x="48780" y="914552"/>
                  </a:lnTo>
                  <a:lnTo>
                    <a:pt x="49149" y="915035"/>
                  </a:lnTo>
                  <a:lnTo>
                    <a:pt x="81534" y="937387"/>
                  </a:lnTo>
                  <a:lnTo>
                    <a:pt x="118872" y="945388"/>
                  </a:lnTo>
                  <a:lnTo>
                    <a:pt x="5373624" y="945388"/>
                  </a:lnTo>
                  <a:lnTo>
                    <a:pt x="5410962" y="937387"/>
                  </a:lnTo>
                  <a:lnTo>
                    <a:pt x="5443347" y="915035"/>
                  </a:lnTo>
                  <a:lnTo>
                    <a:pt x="5468874" y="880872"/>
                  </a:lnTo>
                  <a:lnTo>
                    <a:pt x="5485638" y="837692"/>
                  </a:lnTo>
                  <a:lnTo>
                    <a:pt x="5491607" y="787908"/>
                  </a:lnTo>
                  <a:lnTo>
                    <a:pt x="5491607" y="158242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29562" y="3153918"/>
              <a:ext cx="5490845" cy="944880"/>
            </a:xfrm>
            <a:custGeom>
              <a:avLst/>
              <a:gdLst/>
              <a:ahLst/>
              <a:cxnLst/>
              <a:rect l="l" t="t" r="r" b="b"/>
              <a:pathLst>
                <a:path w="5490845" h="944879">
                  <a:moveTo>
                    <a:pt x="0" y="157480"/>
                  </a:moveTo>
                  <a:lnTo>
                    <a:pt x="5968" y="107696"/>
                  </a:lnTo>
                  <a:lnTo>
                    <a:pt x="22860" y="64516"/>
                  </a:lnTo>
                  <a:lnTo>
                    <a:pt x="48387" y="30353"/>
                  </a:lnTo>
                  <a:lnTo>
                    <a:pt x="80771" y="8001"/>
                  </a:lnTo>
                  <a:lnTo>
                    <a:pt x="118110" y="0"/>
                  </a:lnTo>
                  <a:lnTo>
                    <a:pt x="5372862" y="0"/>
                  </a:lnTo>
                  <a:lnTo>
                    <a:pt x="5410199" y="8001"/>
                  </a:lnTo>
                  <a:lnTo>
                    <a:pt x="5442585" y="30353"/>
                  </a:lnTo>
                  <a:lnTo>
                    <a:pt x="5468112" y="64516"/>
                  </a:lnTo>
                  <a:lnTo>
                    <a:pt x="5484876" y="107696"/>
                  </a:lnTo>
                  <a:lnTo>
                    <a:pt x="5490845" y="157480"/>
                  </a:lnTo>
                  <a:lnTo>
                    <a:pt x="5490845" y="787146"/>
                  </a:lnTo>
                  <a:lnTo>
                    <a:pt x="5484876" y="836930"/>
                  </a:lnTo>
                  <a:lnTo>
                    <a:pt x="5468112" y="880110"/>
                  </a:lnTo>
                  <a:lnTo>
                    <a:pt x="5442585" y="914273"/>
                  </a:lnTo>
                  <a:lnTo>
                    <a:pt x="5410199" y="936625"/>
                  </a:lnTo>
                  <a:lnTo>
                    <a:pt x="5372862" y="944626"/>
                  </a:lnTo>
                  <a:lnTo>
                    <a:pt x="118110" y="944626"/>
                  </a:lnTo>
                  <a:lnTo>
                    <a:pt x="80771" y="936625"/>
                  </a:lnTo>
                  <a:lnTo>
                    <a:pt x="48387" y="914273"/>
                  </a:lnTo>
                  <a:lnTo>
                    <a:pt x="22860" y="880110"/>
                  </a:lnTo>
                  <a:lnTo>
                    <a:pt x="5968" y="836930"/>
                  </a:lnTo>
                  <a:lnTo>
                    <a:pt x="0" y="787146"/>
                  </a:lnTo>
                  <a:lnTo>
                    <a:pt x="0" y="15748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013585" y="3351657"/>
            <a:ext cx="494855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Una</a:t>
            </a:r>
            <a:r>
              <a:rPr sz="1800" spc="-2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 err="1">
                <a:solidFill>
                  <a:srgbClr val="09224A"/>
                </a:solidFill>
                <a:latin typeface="Segoe UI"/>
                <a:cs typeface="Segoe UI"/>
              </a:rPr>
              <a:t>entidad</a:t>
            </a:r>
            <a:r>
              <a:rPr sz="1800" spc="-3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 smtClean="0">
                <a:solidFill>
                  <a:srgbClr val="09224A"/>
                </a:solidFill>
                <a:latin typeface="Segoe UI"/>
                <a:cs typeface="Segoe UI"/>
              </a:rPr>
              <a:t>al</a:t>
            </a:r>
            <a:r>
              <a:rPr lang="es-AR" sz="1800" spc="-5" dirty="0" smtClean="0">
                <a:solidFill>
                  <a:srgbClr val="09224A"/>
                </a:solidFill>
                <a:latin typeface="Segoe UI"/>
                <a:cs typeface="Segoe UI"/>
              </a:rPr>
              <a:t>c</a:t>
            </a:r>
            <a:r>
              <a:rPr sz="1800" spc="-5" dirty="0" err="1" smtClean="0">
                <a:solidFill>
                  <a:srgbClr val="09224A"/>
                </a:solidFill>
                <a:latin typeface="Segoe UI"/>
                <a:cs typeface="Segoe UI"/>
              </a:rPr>
              <a:t>anza</a:t>
            </a:r>
            <a:r>
              <a:rPr sz="1800" spc="-50" dirty="0" smtClean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un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sistema</a:t>
            </a:r>
            <a:r>
              <a:rPr sz="1800" spc="-6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 control</a:t>
            </a:r>
            <a:r>
              <a:rPr sz="1800" spc="-5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interno </a:t>
            </a:r>
            <a:r>
              <a:rPr sz="1800" spc="-48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efectivo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aplicando</a:t>
            </a:r>
            <a:r>
              <a:rPr sz="1800" spc="-3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todos</a:t>
            </a:r>
            <a:r>
              <a:rPr sz="1800" spc="-6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los</a:t>
            </a:r>
            <a:r>
              <a:rPr sz="1800" spc="-2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principios</a:t>
            </a:r>
            <a:endParaRPr sz="1800" dirty="0">
              <a:latin typeface="Segoe UI"/>
              <a:cs typeface="Segoe U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511808" y="4654296"/>
            <a:ext cx="6122035" cy="1303020"/>
            <a:chOff x="1511808" y="4654296"/>
            <a:chExt cx="6122035" cy="1303020"/>
          </a:xfrm>
        </p:grpSpPr>
        <p:sp>
          <p:nvSpPr>
            <p:cNvPr id="16" name="object 16"/>
            <p:cNvSpPr/>
            <p:nvPr/>
          </p:nvSpPr>
          <p:spPr>
            <a:xfrm>
              <a:off x="1524762" y="5138166"/>
              <a:ext cx="6096000" cy="806450"/>
            </a:xfrm>
            <a:custGeom>
              <a:avLst/>
              <a:gdLst/>
              <a:ahLst/>
              <a:cxnLst/>
              <a:rect l="l" t="t" r="r" b="b"/>
              <a:pathLst>
                <a:path w="6096000" h="806450">
                  <a:moveTo>
                    <a:pt x="6095745" y="0"/>
                  </a:moveTo>
                  <a:lnTo>
                    <a:pt x="0" y="0"/>
                  </a:lnTo>
                  <a:lnTo>
                    <a:pt x="0" y="806145"/>
                  </a:lnTo>
                  <a:lnTo>
                    <a:pt x="6095745" y="806145"/>
                  </a:lnTo>
                  <a:lnTo>
                    <a:pt x="6095745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24762" y="5138166"/>
              <a:ext cx="6096000" cy="806450"/>
            </a:xfrm>
            <a:custGeom>
              <a:avLst/>
              <a:gdLst/>
              <a:ahLst/>
              <a:cxnLst/>
              <a:rect l="l" t="t" r="r" b="b"/>
              <a:pathLst>
                <a:path w="6096000" h="806450">
                  <a:moveTo>
                    <a:pt x="0" y="806145"/>
                  </a:moveTo>
                  <a:lnTo>
                    <a:pt x="6095745" y="806145"/>
                  </a:lnTo>
                  <a:lnTo>
                    <a:pt x="6095745" y="0"/>
                  </a:lnTo>
                  <a:lnTo>
                    <a:pt x="0" y="0"/>
                  </a:lnTo>
                  <a:lnTo>
                    <a:pt x="0" y="806145"/>
                  </a:lnTo>
                  <a:close/>
                </a:path>
              </a:pathLst>
            </a:custGeom>
            <a:ln w="25908">
              <a:solidFill>
                <a:srgbClr val="C5C6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28800" y="4666488"/>
              <a:ext cx="5406390" cy="944244"/>
            </a:xfrm>
            <a:custGeom>
              <a:avLst/>
              <a:gdLst/>
              <a:ahLst/>
              <a:cxnLst/>
              <a:rect l="l" t="t" r="r" b="b"/>
              <a:pathLst>
                <a:path w="5406390" h="944245">
                  <a:moveTo>
                    <a:pt x="5406136" y="157988"/>
                  </a:moveTo>
                  <a:lnTo>
                    <a:pt x="5400167" y="108331"/>
                  </a:lnTo>
                  <a:lnTo>
                    <a:pt x="5383403" y="65151"/>
                  </a:lnTo>
                  <a:lnTo>
                    <a:pt x="5357876" y="31115"/>
                  </a:lnTo>
                  <a:lnTo>
                    <a:pt x="5357469" y="30848"/>
                  </a:lnTo>
                  <a:lnTo>
                    <a:pt x="5357114" y="30353"/>
                  </a:lnTo>
                  <a:lnTo>
                    <a:pt x="5324729" y="8001"/>
                  </a:lnTo>
                  <a:lnTo>
                    <a:pt x="5287391" y="0"/>
                  </a:lnTo>
                  <a:lnTo>
                    <a:pt x="118110" y="0"/>
                  </a:lnTo>
                  <a:lnTo>
                    <a:pt x="80772" y="8001"/>
                  </a:lnTo>
                  <a:lnTo>
                    <a:pt x="48387" y="30353"/>
                  </a:lnTo>
                  <a:lnTo>
                    <a:pt x="22860" y="64389"/>
                  </a:lnTo>
                  <a:lnTo>
                    <a:pt x="5969" y="107569"/>
                  </a:lnTo>
                  <a:lnTo>
                    <a:pt x="0" y="157226"/>
                  </a:lnTo>
                  <a:lnTo>
                    <a:pt x="0" y="786003"/>
                  </a:lnTo>
                  <a:lnTo>
                    <a:pt x="5969" y="835660"/>
                  </a:lnTo>
                  <a:lnTo>
                    <a:pt x="22860" y="878840"/>
                  </a:lnTo>
                  <a:lnTo>
                    <a:pt x="48387" y="912876"/>
                  </a:lnTo>
                  <a:lnTo>
                    <a:pt x="48768" y="913155"/>
                  </a:lnTo>
                  <a:lnTo>
                    <a:pt x="49149" y="913638"/>
                  </a:lnTo>
                  <a:lnTo>
                    <a:pt x="81534" y="935901"/>
                  </a:lnTo>
                  <a:lnTo>
                    <a:pt x="118872" y="943914"/>
                  </a:lnTo>
                  <a:lnTo>
                    <a:pt x="5288153" y="943914"/>
                  </a:lnTo>
                  <a:lnTo>
                    <a:pt x="5325491" y="935901"/>
                  </a:lnTo>
                  <a:lnTo>
                    <a:pt x="5357876" y="913638"/>
                  </a:lnTo>
                  <a:lnTo>
                    <a:pt x="5383403" y="879602"/>
                  </a:lnTo>
                  <a:lnTo>
                    <a:pt x="5400167" y="836422"/>
                  </a:lnTo>
                  <a:lnTo>
                    <a:pt x="5406136" y="786765"/>
                  </a:lnTo>
                  <a:lnTo>
                    <a:pt x="5406136" y="157988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29562" y="4667250"/>
              <a:ext cx="5405755" cy="943610"/>
            </a:xfrm>
            <a:custGeom>
              <a:avLst/>
              <a:gdLst/>
              <a:ahLst/>
              <a:cxnLst/>
              <a:rect l="l" t="t" r="r" b="b"/>
              <a:pathLst>
                <a:path w="5405755" h="943610">
                  <a:moveTo>
                    <a:pt x="0" y="157225"/>
                  </a:moveTo>
                  <a:lnTo>
                    <a:pt x="5968" y="107568"/>
                  </a:lnTo>
                  <a:lnTo>
                    <a:pt x="22860" y="64388"/>
                  </a:lnTo>
                  <a:lnTo>
                    <a:pt x="48387" y="30352"/>
                  </a:lnTo>
                  <a:lnTo>
                    <a:pt x="80771" y="8000"/>
                  </a:lnTo>
                  <a:lnTo>
                    <a:pt x="118110" y="0"/>
                  </a:lnTo>
                  <a:lnTo>
                    <a:pt x="5287391" y="0"/>
                  </a:lnTo>
                  <a:lnTo>
                    <a:pt x="5324729" y="8000"/>
                  </a:lnTo>
                  <a:lnTo>
                    <a:pt x="5357114" y="30352"/>
                  </a:lnTo>
                  <a:lnTo>
                    <a:pt x="5382641" y="64388"/>
                  </a:lnTo>
                  <a:lnTo>
                    <a:pt x="5399405" y="107568"/>
                  </a:lnTo>
                  <a:lnTo>
                    <a:pt x="5405373" y="157225"/>
                  </a:lnTo>
                  <a:lnTo>
                    <a:pt x="5405373" y="786003"/>
                  </a:lnTo>
                  <a:lnTo>
                    <a:pt x="5399405" y="835660"/>
                  </a:lnTo>
                  <a:lnTo>
                    <a:pt x="5382641" y="878840"/>
                  </a:lnTo>
                  <a:lnTo>
                    <a:pt x="5357114" y="912876"/>
                  </a:lnTo>
                  <a:lnTo>
                    <a:pt x="5324729" y="935139"/>
                  </a:lnTo>
                  <a:lnTo>
                    <a:pt x="5287391" y="943152"/>
                  </a:lnTo>
                  <a:lnTo>
                    <a:pt x="118110" y="943152"/>
                  </a:lnTo>
                  <a:lnTo>
                    <a:pt x="80771" y="935139"/>
                  </a:lnTo>
                  <a:lnTo>
                    <a:pt x="48387" y="912876"/>
                  </a:lnTo>
                  <a:lnTo>
                    <a:pt x="22860" y="878840"/>
                  </a:lnTo>
                  <a:lnTo>
                    <a:pt x="5968" y="835660"/>
                  </a:lnTo>
                  <a:lnTo>
                    <a:pt x="0" y="786003"/>
                  </a:lnTo>
                  <a:lnTo>
                    <a:pt x="0" y="15722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013585" y="4949190"/>
            <a:ext cx="455295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La</a:t>
            </a:r>
            <a:r>
              <a:rPr sz="1800" spc="-2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totalidad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los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principios</a:t>
            </a:r>
            <a:r>
              <a:rPr sz="1800" spc="-2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son</a:t>
            </a:r>
            <a:r>
              <a:rPr sz="1800" spc="-4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aplicables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a </a:t>
            </a:r>
            <a:r>
              <a:rPr sz="1800" spc="-48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las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tres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categorías</a:t>
            </a:r>
            <a:r>
              <a:rPr sz="1800" spc="-4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objetivos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1" name="Flecha izquierda 20"/>
          <p:cNvSpPr/>
          <p:nvPr/>
        </p:nvSpPr>
        <p:spPr>
          <a:xfrm>
            <a:off x="8001000" y="3351657"/>
            <a:ext cx="914400" cy="56642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39" y="478993"/>
            <a:ext cx="600329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9224A"/>
                </a:solidFill>
                <a:latin typeface="Segoe UI"/>
                <a:cs typeface="Segoe UI"/>
              </a:rPr>
              <a:t>Componentes</a:t>
            </a:r>
            <a:r>
              <a:rPr sz="1800" b="1" spc="-7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spc="-5" dirty="0">
                <a:solidFill>
                  <a:srgbClr val="09224A"/>
                </a:solidFill>
                <a:latin typeface="Segoe UI"/>
                <a:cs typeface="Segoe UI"/>
              </a:rPr>
              <a:t>del</a:t>
            </a:r>
            <a:r>
              <a:rPr sz="1800" b="1" spc="-4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spc="-5" dirty="0">
                <a:solidFill>
                  <a:srgbClr val="09224A"/>
                </a:solidFill>
                <a:latin typeface="Segoe UI"/>
                <a:cs typeface="Segoe UI"/>
              </a:rPr>
              <a:t>control</a:t>
            </a:r>
            <a:r>
              <a:rPr sz="1800" b="1" spc="-5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09224A"/>
                </a:solidFill>
                <a:latin typeface="Segoe UI"/>
                <a:cs typeface="Segoe UI"/>
              </a:rPr>
              <a:t>interno</a:t>
            </a:r>
            <a:endParaRPr sz="18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Segoe UI"/>
              <a:cs typeface="Segoe UI"/>
            </a:endParaRPr>
          </a:p>
          <a:p>
            <a:pPr marR="6350" algn="r">
              <a:lnSpc>
                <a:spcPct val="100000"/>
              </a:lnSpc>
            </a:pP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El</a:t>
            </a:r>
            <a:r>
              <a:rPr sz="1800" spc="-3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control</a:t>
            </a:r>
            <a:r>
              <a:rPr sz="1800" spc="-5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interno</a:t>
            </a:r>
            <a:r>
              <a:rPr sz="1800" spc="-8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consta</a:t>
            </a:r>
            <a:r>
              <a:rPr sz="1800" spc="-4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spc="-4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cinco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componentes</a:t>
            </a:r>
            <a:r>
              <a:rPr sz="1800" spc="-6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spc="-5" dirty="0">
                <a:solidFill>
                  <a:srgbClr val="09224A"/>
                </a:solidFill>
                <a:latin typeface="Segoe UI"/>
                <a:cs typeface="Segoe UI"/>
              </a:rPr>
              <a:t>integrados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8901" y="1754440"/>
            <a:ext cx="1142365" cy="125349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4200" b="1" dirty="0">
                <a:solidFill>
                  <a:srgbClr val="09224A"/>
                </a:solidFill>
                <a:latin typeface="Segoe UI"/>
                <a:cs typeface="Segoe UI"/>
              </a:rPr>
              <a:t>1</a:t>
            </a:r>
            <a:endParaRPr sz="42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sz="1700" b="1" spc="-5" dirty="0">
                <a:solidFill>
                  <a:srgbClr val="09224A"/>
                </a:solidFill>
                <a:latin typeface="Segoe UI"/>
                <a:cs typeface="Segoe UI"/>
              </a:rPr>
              <a:t>Entorno</a:t>
            </a:r>
            <a:r>
              <a:rPr sz="1700" b="1" spc="-8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700" b="1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endParaRPr sz="17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700" b="1" spc="-5" dirty="0">
                <a:solidFill>
                  <a:srgbClr val="09224A"/>
                </a:solidFill>
                <a:latin typeface="Segoe UI"/>
                <a:cs typeface="Segoe UI"/>
              </a:rPr>
              <a:t>control</a:t>
            </a:r>
            <a:endParaRPr sz="17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69385" y="1629917"/>
            <a:ext cx="4573905" cy="1419225"/>
          </a:xfrm>
          <a:custGeom>
            <a:avLst/>
            <a:gdLst/>
            <a:ahLst/>
            <a:cxnLst/>
            <a:rect l="l" t="t" r="r" b="b"/>
            <a:pathLst>
              <a:path w="4573905" h="1419225">
                <a:moveTo>
                  <a:pt x="0" y="1418843"/>
                </a:moveTo>
                <a:lnTo>
                  <a:pt x="4573523" y="1418843"/>
                </a:lnTo>
                <a:lnTo>
                  <a:pt x="4573523" y="0"/>
                </a:lnTo>
                <a:lnTo>
                  <a:pt x="0" y="0"/>
                </a:lnTo>
                <a:lnTo>
                  <a:pt x="0" y="1418843"/>
                </a:lnTo>
                <a:close/>
              </a:path>
            </a:pathLst>
          </a:custGeom>
          <a:ln w="25908">
            <a:solidFill>
              <a:srgbClr val="0922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46602" y="1643888"/>
            <a:ext cx="44430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El</a:t>
            </a:r>
            <a:r>
              <a:rPr sz="1800" spc="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entorno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control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es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 el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conjunto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de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normas,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procesos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y</a:t>
            </a:r>
            <a:r>
              <a:rPr sz="1800" spc="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estructuras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 que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constituyen</a:t>
            </a:r>
            <a:r>
              <a:rPr sz="1800" spc="38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09224A"/>
                </a:solidFill>
                <a:latin typeface="Segoe UI"/>
                <a:cs typeface="Segoe UI"/>
              </a:rPr>
              <a:t>la</a:t>
            </a:r>
            <a:r>
              <a:rPr sz="1800" b="1" spc="35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spc="-15" dirty="0">
                <a:solidFill>
                  <a:srgbClr val="09224A"/>
                </a:solidFill>
                <a:latin typeface="Segoe UI"/>
                <a:cs typeface="Segoe UI"/>
              </a:rPr>
              <a:t>base</a:t>
            </a:r>
            <a:r>
              <a:rPr sz="1800" b="1" spc="38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sobre</a:t>
            </a:r>
            <a:r>
              <a:rPr sz="1800" spc="40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la</a:t>
            </a:r>
            <a:r>
              <a:rPr sz="1800" spc="38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que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46602" y="2467102"/>
            <a:ext cx="4442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  <a:tabLst>
                <a:tab pos="1321435" algn="l"/>
                <a:tab pos="1767839" algn="l"/>
                <a:tab pos="2746375" algn="l"/>
                <a:tab pos="3733800" algn="l"/>
                <a:tab pos="4258945" algn="l"/>
              </a:tabLst>
            </a:pP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s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ar</a:t>
            </a:r>
            <a:r>
              <a:rPr sz="1800" spc="-40" dirty="0">
                <a:solidFill>
                  <a:srgbClr val="09224A"/>
                </a:solidFill>
                <a:latin typeface="Segoe UI"/>
                <a:cs typeface="Segoe UI"/>
              </a:rPr>
              <a:t>r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ol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l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ar	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l	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c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o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nt</a:t>
            </a:r>
            <a:r>
              <a:rPr sz="1800" spc="-40" dirty="0">
                <a:solidFill>
                  <a:srgbClr val="09224A"/>
                </a:solidFill>
                <a:latin typeface="Segoe UI"/>
                <a:cs typeface="Segoe UI"/>
              </a:rPr>
              <a:t>r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ol	</a:t>
            </a:r>
            <a:r>
              <a:rPr sz="1800" spc="-20" dirty="0">
                <a:solidFill>
                  <a:srgbClr val="09224A"/>
                </a:solidFill>
                <a:latin typeface="Segoe UI"/>
                <a:cs typeface="Segoe UI"/>
              </a:rPr>
              <a:t>i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n</a:t>
            </a:r>
            <a:r>
              <a:rPr sz="1800" spc="-25" dirty="0">
                <a:solidFill>
                  <a:srgbClr val="09224A"/>
                </a:solidFill>
                <a:latin typeface="Segoe UI"/>
                <a:cs typeface="Segoe UI"/>
              </a:rPr>
              <a:t>t</a:t>
            </a:r>
            <a:r>
              <a:rPr sz="1800" spc="-10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1800" spc="-15" dirty="0">
                <a:solidFill>
                  <a:srgbClr val="09224A"/>
                </a:solidFill>
                <a:latin typeface="Segoe UI"/>
                <a:cs typeface="Segoe UI"/>
              </a:rPr>
              <a:t>rn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o	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d</a:t>
            </a:r>
            <a:r>
              <a:rPr sz="1800" dirty="0">
                <a:solidFill>
                  <a:srgbClr val="09224A"/>
                </a:solidFill>
                <a:latin typeface="Segoe UI"/>
                <a:cs typeface="Segoe UI"/>
              </a:rPr>
              <a:t>e	</a:t>
            </a:r>
            <a:r>
              <a:rPr sz="1800" spc="-5" dirty="0">
                <a:solidFill>
                  <a:srgbClr val="09224A"/>
                </a:solidFill>
                <a:latin typeface="Segoe UI"/>
                <a:cs typeface="Segoe UI"/>
              </a:rPr>
              <a:t>la  organización.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04196" y="3195764"/>
            <a:ext cx="4304030" cy="544195"/>
            <a:chOff x="3604196" y="3195764"/>
            <a:chExt cx="4304030" cy="544195"/>
          </a:xfrm>
        </p:grpSpPr>
        <p:sp>
          <p:nvSpPr>
            <p:cNvPr id="8" name="object 8"/>
            <p:cNvSpPr/>
            <p:nvPr/>
          </p:nvSpPr>
          <p:spPr>
            <a:xfrm>
              <a:off x="3617214" y="3400742"/>
              <a:ext cx="4277995" cy="326390"/>
            </a:xfrm>
            <a:custGeom>
              <a:avLst/>
              <a:gdLst/>
              <a:ahLst/>
              <a:cxnLst/>
              <a:rect l="l" t="t" r="r" b="b"/>
              <a:pathLst>
                <a:path w="4277995" h="326389">
                  <a:moveTo>
                    <a:pt x="0" y="326072"/>
                  </a:moveTo>
                  <a:lnTo>
                    <a:pt x="4277868" y="326072"/>
                  </a:lnTo>
                  <a:lnTo>
                    <a:pt x="4277868" y="0"/>
                  </a:lnTo>
                  <a:lnTo>
                    <a:pt x="0" y="0"/>
                  </a:lnTo>
                  <a:lnTo>
                    <a:pt x="0" y="326072"/>
                  </a:lnTo>
                  <a:close/>
                </a:path>
              </a:pathLst>
            </a:custGeom>
            <a:ln w="25908">
              <a:solidFill>
                <a:srgbClr val="006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9812" y="3208019"/>
              <a:ext cx="3467100" cy="384175"/>
            </a:xfrm>
            <a:custGeom>
              <a:avLst/>
              <a:gdLst/>
              <a:ahLst/>
              <a:cxnLst/>
              <a:rect l="l" t="t" r="r" b="b"/>
              <a:pathLst>
                <a:path w="3467100" h="384175">
                  <a:moveTo>
                    <a:pt x="3418713" y="0"/>
                  </a:moveTo>
                  <a:lnTo>
                    <a:pt x="48005" y="0"/>
                  </a:lnTo>
                  <a:lnTo>
                    <a:pt x="29337" y="4952"/>
                  </a:lnTo>
                  <a:lnTo>
                    <a:pt x="14097" y="18668"/>
                  </a:lnTo>
                  <a:lnTo>
                    <a:pt x="3810" y="38988"/>
                  </a:lnTo>
                  <a:lnTo>
                    <a:pt x="0" y="64007"/>
                  </a:lnTo>
                  <a:lnTo>
                    <a:pt x="0" y="319658"/>
                  </a:lnTo>
                  <a:lnTo>
                    <a:pt x="3810" y="344550"/>
                  </a:lnTo>
                  <a:lnTo>
                    <a:pt x="14097" y="364870"/>
                  </a:lnTo>
                  <a:lnTo>
                    <a:pt x="29337" y="378587"/>
                  </a:lnTo>
                  <a:lnTo>
                    <a:pt x="48005" y="383666"/>
                  </a:lnTo>
                  <a:lnTo>
                    <a:pt x="3418713" y="383666"/>
                  </a:lnTo>
                  <a:lnTo>
                    <a:pt x="3437382" y="378587"/>
                  </a:lnTo>
                  <a:lnTo>
                    <a:pt x="3452621" y="364870"/>
                  </a:lnTo>
                  <a:lnTo>
                    <a:pt x="3462909" y="344550"/>
                  </a:lnTo>
                  <a:lnTo>
                    <a:pt x="3466718" y="319658"/>
                  </a:lnTo>
                  <a:lnTo>
                    <a:pt x="3466718" y="64007"/>
                  </a:lnTo>
                  <a:lnTo>
                    <a:pt x="3462909" y="38988"/>
                  </a:lnTo>
                  <a:lnTo>
                    <a:pt x="3452621" y="18668"/>
                  </a:lnTo>
                  <a:lnTo>
                    <a:pt x="3437382" y="4952"/>
                  </a:lnTo>
                  <a:lnTo>
                    <a:pt x="3418713" y="0"/>
                  </a:lnTo>
                  <a:close/>
                </a:path>
              </a:pathLst>
            </a:custGeom>
            <a:solidFill>
              <a:srgbClr val="006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30574" y="3208781"/>
              <a:ext cx="3467100" cy="384175"/>
            </a:xfrm>
            <a:custGeom>
              <a:avLst/>
              <a:gdLst/>
              <a:ahLst/>
              <a:cxnLst/>
              <a:rect l="l" t="t" r="r" b="b"/>
              <a:pathLst>
                <a:path w="3467100" h="384175">
                  <a:moveTo>
                    <a:pt x="0" y="64007"/>
                  </a:moveTo>
                  <a:lnTo>
                    <a:pt x="3810" y="38988"/>
                  </a:lnTo>
                  <a:lnTo>
                    <a:pt x="14097" y="18668"/>
                  </a:lnTo>
                  <a:lnTo>
                    <a:pt x="29337" y="4952"/>
                  </a:lnTo>
                  <a:lnTo>
                    <a:pt x="48005" y="0"/>
                  </a:lnTo>
                  <a:lnTo>
                    <a:pt x="3418712" y="0"/>
                  </a:lnTo>
                  <a:lnTo>
                    <a:pt x="3437381" y="4952"/>
                  </a:lnTo>
                  <a:lnTo>
                    <a:pt x="3452622" y="18668"/>
                  </a:lnTo>
                  <a:lnTo>
                    <a:pt x="3462908" y="38988"/>
                  </a:lnTo>
                  <a:lnTo>
                    <a:pt x="3466719" y="64007"/>
                  </a:lnTo>
                  <a:lnTo>
                    <a:pt x="3466719" y="319658"/>
                  </a:lnTo>
                  <a:lnTo>
                    <a:pt x="3462908" y="344550"/>
                  </a:lnTo>
                  <a:lnTo>
                    <a:pt x="3452622" y="364870"/>
                  </a:lnTo>
                  <a:lnTo>
                    <a:pt x="3437381" y="378587"/>
                  </a:lnTo>
                  <a:lnTo>
                    <a:pt x="3418712" y="383666"/>
                  </a:lnTo>
                  <a:lnTo>
                    <a:pt x="48005" y="383666"/>
                  </a:lnTo>
                  <a:lnTo>
                    <a:pt x="29337" y="378587"/>
                  </a:lnTo>
                  <a:lnTo>
                    <a:pt x="14097" y="364870"/>
                  </a:lnTo>
                  <a:lnTo>
                    <a:pt x="3810" y="344550"/>
                  </a:lnTo>
                  <a:lnTo>
                    <a:pt x="0" y="319658"/>
                  </a:lnTo>
                  <a:lnTo>
                    <a:pt x="0" y="64007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946652" y="3257169"/>
            <a:ext cx="301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Segoe UI"/>
                <a:cs typeface="Segoe UI"/>
              </a:rPr>
              <a:t>Integridad</a:t>
            </a:r>
            <a:r>
              <a:rPr sz="12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2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Segoe UI"/>
                <a:cs typeface="Segoe UI"/>
              </a:rPr>
              <a:t>valores</a:t>
            </a:r>
            <a:r>
              <a:rPr sz="120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Segoe UI"/>
                <a:cs typeface="Segoe UI"/>
              </a:rPr>
              <a:t>éticos</a:t>
            </a:r>
            <a:r>
              <a:rPr sz="12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FFFFFF"/>
                </a:solidFill>
                <a:latin typeface="Segoe UI"/>
                <a:cs typeface="Segoe UI"/>
              </a:rPr>
              <a:t>de</a:t>
            </a:r>
            <a:r>
              <a:rPr sz="12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Segoe UI"/>
                <a:cs typeface="Segoe UI"/>
              </a:rPr>
              <a:t>la</a:t>
            </a:r>
            <a:r>
              <a:rPr sz="12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Segoe UI"/>
                <a:cs typeface="Segoe UI"/>
              </a:rPr>
              <a:t>organización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604196" y="3784028"/>
            <a:ext cx="4304030" cy="546100"/>
            <a:chOff x="3604196" y="3784028"/>
            <a:chExt cx="4304030" cy="546100"/>
          </a:xfrm>
        </p:grpSpPr>
        <p:sp>
          <p:nvSpPr>
            <p:cNvPr id="13" name="object 13"/>
            <p:cNvSpPr/>
            <p:nvPr/>
          </p:nvSpPr>
          <p:spPr>
            <a:xfrm>
              <a:off x="3617214" y="3989006"/>
              <a:ext cx="4277995" cy="327660"/>
            </a:xfrm>
            <a:custGeom>
              <a:avLst/>
              <a:gdLst/>
              <a:ahLst/>
              <a:cxnLst/>
              <a:rect l="l" t="t" r="r" b="b"/>
              <a:pathLst>
                <a:path w="4277995" h="327660">
                  <a:moveTo>
                    <a:pt x="0" y="327596"/>
                  </a:moveTo>
                  <a:lnTo>
                    <a:pt x="4277868" y="327596"/>
                  </a:lnTo>
                  <a:lnTo>
                    <a:pt x="4277868" y="0"/>
                  </a:lnTo>
                  <a:lnTo>
                    <a:pt x="0" y="0"/>
                  </a:lnTo>
                  <a:lnTo>
                    <a:pt x="0" y="327596"/>
                  </a:lnTo>
                  <a:close/>
                </a:path>
              </a:pathLst>
            </a:custGeom>
            <a:ln w="25908">
              <a:solidFill>
                <a:srgbClr val="37A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29812" y="3796283"/>
              <a:ext cx="3589020" cy="384175"/>
            </a:xfrm>
            <a:custGeom>
              <a:avLst/>
              <a:gdLst/>
              <a:ahLst/>
              <a:cxnLst/>
              <a:rect l="l" t="t" r="r" b="b"/>
              <a:pathLst>
                <a:path w="3589020" h="384175">
                  <a:moveTo>
                    <a:pt x="3541014" y="0"/>
                  </a:moveTo>
                  <a:lnTo>
                    <a:pt x="48005" y="0"/>
                  </a:lnTo>
                  <a:lnTo>
                    <a:pt x="29337" y="5080"/>
                  </a:lnTo>
                  <a:lnTo>
                    <a:pt x="14097" y="18796"/>
                  </a:lnTo>
                  <a:lnTo>
                    <a:pt x="3810" y="39116"/>
                  </a:lnTo>
                  <a:lnTo>
                    <a:pt x="0" y="64008"/>
                  </a:lnTo>
                  <a:lnTo>
                    <a:pt x="0" y="319659"/>
                  </a:lnTo>
                  <a:lnTo>
                    <a:pt x="3810" y="344551"/>
                  </a:lnTo>
                  <a:lnTo>
                    <a:pt x="14097" y="364871"/>
                  </a:lnTo>
                  <a:lnTo>
                    <a:pt x="29337" y="378587"/>
                  </a:lnTo>
                  <a:lnTo>
                    <a:pt x="48005" y="383667"/>
                  </a:lnTo>
                  <a:lnTo>
                    <a:pt x="3541014" y="383667"/>
                  </a:lnTo>
                  <a:lnTo>
                    <a:pt x="3559683" y="378587"/>
                  </a:lnTo>
                  <a:lnTo>
                    <a:pt x="3574922" y="364871"/>
                  </a:lnTo>
                  <a:lnTo>
                    <a:pt x="3585210" y="344551"/>
                  </a:lnTo>
                  <a:lnTo>
                    <a:pt x="3589019" y="319659"/>
                  </a:lnTo>
                  <a:lnTo>
                    <a:pt x="3589019" y="64008"/>
                  </a:lnTo>
                  <a:lnTo>
                    <a:pt x="3585210" y="39116"/>
                  </a:lnTo>
                  <a:lnTo>
                    <a:pt x="3574922" y="18796"/>
                  </a:lnTo>
                  <a:lnTo>
                    <a:pt x="3559683" y="5080"/>
                  </a:lnTo>
                  <a:lnTo>
                    <a:pt x="3541014" y="0"/>
                  </a:lnTo>
                  <a:close/>
                </a:path>
              </a:pathLst>
            </a:custGeom>
            <a:solidFill>
              <a:srgbClr val="37A2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30574" y="3797045"/>
              <a:ext cx="3589020" cy="384175"/>
            </a:xfrm>
            <a:custGeom>
              <a:avLst/>
              <a:gdLst/>
              <a:ahLst/>
              <a:cxnLst/>
              <a:rect l="l" t="t" r="r" b="b"/>
              <a:pathLst>
                <a:path w="3589020" h="384175">
                  <a:moveTo>
                    <a:pt x="0" y="64007"/>
                  </a:moveTo>
                  <a:lnTo>
                    <a:pt x="3810" y="39115"/>
                  </a:lnTo>
                  <a:lnTo>
                    <a:pt x="14097" y="18795"/>
                  </a:lnTo>
                  <a:lnTo>
                    <a:pt x="29337" y="5079"/>
                  </a:lnTo>
                  <a:lnTo>
                    <a:pt x="48005" y="0"/>
                  </a:lnTo>
                  <a:lnTo>
                    <a:pt x="3541014" y="0"/>
                  </a:lnTo>
                  <a:lnTo>
                    <a:pt x="3559682" y="5079"/>
                  </a:lnTo>
                  <a:lnTo>
                    <a:pt x="3574923" y="18795"/>
                  </a:lnTo>
                  <a:lnTo>
                    <a:pt x="3585209" y="39115"/>
                  </a:lnTo>
                  <a:lnTo>
                    <a:pt x="3589020" y="64007"/>
                  </a:lnTo>
                  <a:lnTo>
                    <a:pt x="3589020" y="319658"/>
                  </a:lnTo>
                  <a:lnTo>
                    <a:pt x="3585209" y="344550"/>
                  </a:lnTo>
                  <a:lnTo>
                    <a:pt x="3574923" y="364870"/>
                  </a:lnTo>
                  <a:lnTo>
                    <a:pt x="3559682" y="378586"/>
                  </a:lnTo>
                  <a:lnTo>
                    <a:pt x="3541014" y="383666"/>
                  </a:lnTo>
                  <a:lnTo>
                    <a:pt x="48005" y="383666"/>
                  </a:lnTo>
                  <a:lnTo>
                    <a:pt x="29337" y="378586"/>
                  </a:lnTo>
                  <a:lnTo>
                    <a:pt x="14097" y="364870"/>
                  </a:lnTo>
                  <a:lnTo>
                    <a:pt x="3810" y="344550"/>
                  </a:lnTo>
                  <a:lnTo>
                    <a:pt x="0" y="319658"/>
                  </a:lnTo>
                  <a:lnTo>
                    <a:pt x="0" y="64007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946652" y="3846322"/>
            <a:ext cx="244602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0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300" spc="-10" dirty="0">
                <a:solidFill>
                  <a:srgbClr val="FFFFFF"/>
                </a:solidFill>
                <a:latin typeface="Segoe UI"/>
                <a:cs typeface="Segoe UI"/>
              </a:rPr>
              <a:t>sp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300" spc="-5" dirty="0">
                <a:solidFill>
                  <a:srgbClr val="FFFFFF"/>
                </a:solidFill>
                <a:latin typeface="Segoe UI"/>
                <a:cs typeface="Segoe UI"/>
              </a:rPr>
              <a:t>nsa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b</a:t>
            </a:r>
            <a:r>
              <a:rPr sz="1300" spc="-10" dirty="0">
                <a:solidFill>
                  <a:srgbClr val="FFFFFF"/>
                </a:solidFill>
                <a:latin typeface="Segoe UI"/>
                <a:cs typeface="Segoe UI"/>
              </a:rPr>
              <a:t>il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300" spc="-5" dirty="0">
                <a:solidFill>
                  <a:srgbClr val="FFFFFF"/>
                </a:solidFill>
                <a:latin typeface="Segoe UI"/>
                <a:cs typeface="Segoe UI"/>
              </a:rPr>
              <a:t>da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de</a:t>
            </a:r>
            <a:r>
              <a:rPr sz="1300" spc="-5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300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300" spc="-5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3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Segoe UI"/>
                <a:cs typeface="Segoe UI"/>
              </a:rPr>
              <a:t>su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pe</a:t>
            </a:r>
            <a:r>
              <a:rPr sz="1300" spc="45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300" spc="-5" dirty="0">
                <a:solidFill>
                  <a:srgbClr val="FFFFFF"/>
                </a:solidFill>
                <a:latin typeface="Segoe UI"/>
                <a:cs typeface="Segoe UI"/>
              </a:rPr>
              <a:t>vis</a:t>
            </a:r>
            <a:r>
              <a:rPr sz="1300" spc="-10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ó</a:t>
            </a:r>
            <a:r>
              <a:rPr sz="1300" spc="-5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endParaRPr sz="1300">
              <a:latin typeface="Segoe UI"/>
              <a:cs typeface="Segoe U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04259" y="4366259"/>
            <a:ext cx="4304030" cy="544195"/>
            <a:chOff x="3604259" y="4366259"/>
            <a:chExt cx="4304030" cy="544195"/>
          </a:xfrm>
        </p:grpSpPr>
        <p:sp>
          <p:nvSpPr>
            <p:cNvPr id="18" name="object 18"/>
            <p:cNvSpPr/>
            <p:nvPr/>
          </p:nvSpPr>
          <p:spPr>
            <a:xfrm>
              <a:off x="3617213" y="4569650"/>
              <a:ext cx="4277995" cy="327660"/>
            </a:xfrm>
            <a:custGeom>
              <a:avLst/>
              <a:gdLst/>
              <a:ahLst/>
              <a:cxnLst/>
              <a:rect l="l" t="t" r="r" b="b"/>
              <a:pathLst>
                <a:path w="4277995" h="327660">
                  <a:moveTo>
                    <a:pt x="0" y="327596"/>
                  </a:moveTo>
                  <a:lnTo>
                    <a:pt x="4277868" y="327596"/>
                  </a:lnTo>
                  <a:lnTo>
                    <a:pt x="4277868" y="0"/>
                  </a:lnTo>
                  <a:lnTo>
                    <a:pt x="0" y="0"/>
                  </a:lnTo>
                  <a:lnTo>
                    <a:pt x="0" y="327596"/>
                  </a:lnTo>
                  <a:close/>
                </a:path>
              </a:pathLst>
            </a:custGeom>
            <a:ln w="25908">
              <a:solidFill>
                <a:srgbClr val="B3D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29811" y="4378451"/>
              <a:ext cx="3968750" cy="382270"/>
            </a:xfrm>
            <a:custGeom>
              <a:avLst/>
              <a:gdLst/>
              <a:ahLst/>
              <a:cxnLst/>
              <a:rect l="l" t="t" r="r" b="b"/>
              <a:pathLst>
                <a:path w="3968750" h="382270">
                  <a:moveTo>
                    <a:pt x="3920363" y="0"/>
                  </a:moveTo>
                  <a:lnTo>
                    <a:pt x="48005" y="0"/>
                  </a:lnTo>
                  <a:lnTo>
                    <a:pt x="29337" y="4953"/>
                  </a:lnTo>
                  <a:lnTo>
                    <a:pt x="14097" y="18668"/>
                  </a:lnTo>
                  <a:lnTo>
                    <a:pt x="3810" y="38989"/>
                  </a:lnTo>
                  <a:lnTo>
                    <a:pt x="0" y="63754"/>
                  </a:lnTo>
                  <a:lnTo>
                    <a:pt x="0" y="318389"/>
                  </a:lnTo>
                  <a:lnTo>
                    <a:pt x="3810" y="343154"/>
                  </a:lnTo>
                  <a:lnTo>
                    <a:pt x="14097" y="363474"/>
                  </a:lnTo>
                  <a:lnTo>
                    <a:pt x="29337" y="377190"/>
                  </a:lnTo>
                  <a:lnTo>
                    <a:pt x="48005" y="382143"/>
                  </a:lnTo>
                  <a:lnTo>
                    <a:pt x="3920363" y="382143"/>
                  </a:lnTo>
                  <a:lnTo>
                    <a:pt x="3938905" y="377190"/>
                  </a:lnTo>
                  <a:lnTo>
                    <a:pt x="3954144" y="363474"/>
                  </a:lnTo>
                  <a:lnTo>
                    <a:pt x="3964432" y="343154"/>
                  </a:lnTo>
                  <a:lnTo>
                    <a:pt x="3968241" y="318389"/>
                  </a:lnTo>
                  <a:lnTo>
                    <a:pt x="3968241" y="63754"/>
                  </a:lnTo>
                  <a:lnTo>
                    <a:pt x="3964432" y="38989"/>
                  </a:lnTo>
                  <a:lnTo>
                    <a:pt x="3954144" y="18668"/>
                  </a:lnTo>
                  <a:lnTo>
                    <a:pt x="3938905" y="4953"/>
                  </a:lnTo>
                  <a:lnTo>
                    <a:pt x="3920363" y="0"/>
                  </a:lnTo>
                  <a:close/>
                </a:path>
              </a:pathLst>
            </a:custGeom>
            <a:solidFill>
              <a:srgbClr val="B3D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30573" y="4379213"/>
              <a:ext cx="3968750" cy="382270"/>
            </a:xfrm>
            <a:custGeom>
              <a:avLst/>
              <a:gdLst/>
              <a:ahLst/>
              <a:cxnLst/>
              <a:rect l="l" t="t" r="r" b="b"/>
              <a:pathLst>
                <a:path w="3968750" h="382270">
                  <a:moveTo>
                    <a:pt x="0" y="63754"/>
                  </a:moveTo>
                  <a:lnTo>
                    <a:pt x="3810" y="38988"/>
                  </a:lnTo>
                  <a:lnTo>
                    <a:pt x="14097" y="18668"/>
                  </a:lnTo>
                  <a:lnTo>
                    <a:pt x="29337" y="4953"/>
                  </a:lnTo>
                  <a:lnTo>
                    <a:pt x="48005" y="0"/>
                  </a:lnTo>
                  <a:lnTo>
                    <a:pt x="3920362" y="0"/>
                  </a:lnTo>
                  <a:lnTo>
                    <a:pt x="3938904" y="4953"/>
                  </a:lnTo>
                  <a:lnTo>
                    <a:pt x="3954145" y="18668"/>
                  </a:lnTo>
                  <a:lnTo>
                    <a:pt x="3964431" y="38988"/>
                  </a:lnTo>
                  <a:lnTo>
                    <a:pt x="3968242" y="63754"/>
                  </a:lnTo>
                  <a:lnTo>
                    <a:pt x="3968242" y="318388"/>
                  </a:lnTo>
                  <a:lnTo>
                    <a:pt x="3964431" y="343154"/>
                  </a:lnTo>
                  <a:lnTo>
                    <a:pt x="3954145" y="363474"/>
                  </a:lnTo>
                  <a:lnTo>
                    <a:pt x="3938904" y="377190"/>
                  </a:lnTo>
                  <a:lnTo>
                    <a:pt x="3920362" y="382143"/>
                  </a:lnTo>
                  <a:lnTo>
                    <a:pt x="48005" y="382143"/>
                  </a:lnTo>
                  <a:lnTo>
                    <a:pt x="29337" y="377190"/>
                  </a:lnTo>
                  <a:lnTo>
                    <a:pt x="14097" y="363474"/>
                  </a:lnTo>
                  <a:lnTo>
                    <a:pt x="3810" y="343154"/>
                  </a:lnTo>
                  <a:lnTo>
                    <a:pt x="0" y="318388"/>
                  </a:lnTo>
                  <a:lnTo>
                    <a:pt x="0" y="6375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604259" y="4963667"/>
            <a:ext cx="4304030" cy="544195"/>
            <a:chOff x="3604259" y="4963667"/>
            <a:chExt cx="4304030" cy="544195"/>
          </a:xfrm>
        </p:grpSpPr>
        <p:sp>
          <p:nvSpPr>
            <p:cNvPr id="22" name="object 22"/>
            <p:cNvSpPr/>
            <p:nvPr/>
          </p:nvSpPr>
          <p:spPr>
            <a:xfrm>
              <a:off x="3617213" y="5167058"/>
              <a:ext cx="4277995" cy="327660"/>
            </a:xfrm>
            <a:custGeom>
              <a:avLst/>
              <a:gdLst/>
              <a:ahLst/>
              <a:cxnLst/>
              <a:rect l="l" t="t" r="r" b="b"/>
              <a:pathLst>
                <a:path w="4277995" h="327660">
                  <a:moveTo>
                    <a:pt x="0" y="327596"/>
                  </a:moveTo>
                  <a:lnTo>
                    <a:pt x="4277868" y="327596"/>
                  </a:lnTo>
                  <a:lnTo>
                    <a:pt x="4277868" y="0"/>
                  </a:lnTo>
                  <a:lnTo>
                    <a:pt x="0" y="0"/>
                  </a:lnTo>
                  <a:lnTo>
                    <a:pt x="0" y="327596"/>
                  </a:lnTo>
                  <a:close/>
                </a:path>
              </a:pathLst>
            </a:custGeom>
            <a:ln w="25908">
              <a:solidFill>
                <a:srgbClr val="37A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29811" y="4975859"/>
              <a:ext cx="2995930" cy="382270"/>
            </a:xfrm>
            <a:custGeom>
              <a:avLst/>
              <a:gdLst/>
              <a:ahLst/>
              <a:cxnLst/>
              <a:rect l="l" t="t" r="r" b="b"/>
              <a:pathLst>
                <a:path w="2995929" h="382270">
                  <a:moveTo>
                    <a:pt x="2947923" y="0"/>
                  </a:moveTo>
                  <a:lnTo>
                    <a:pt x="48005" y="0"/>
                  </a:lnTo>
                  <a:lnTo>
                    <a:pt x="29337" y="4952"/>
                  </a:lnTo>
                  <a:lnTo>
                    <a:pt x="14097" y="18668"/>
                  </a:lnTo>
                  <a:lnTo>
                    <a:pt x="3810" y="38988"/>
                  </a:lnTo>
                  <a:lnTo>
                    <a:pt x="0" y="63753"/>
                  </a:lnTo>
                  <a:lnTo>
                    <a:pt x="0" y="318388"/>
                  </a:lnTo>
                  <a:lnTo>
                    <a:pt x="3810" y="343280"/>
                  </a:lnTo>
                  <a:lnTo>
                    <a:pt x="14097" y="363473"/>
                  </a:lnTo>
                  <a:lnTo>
                    <a:pt x="29337" y="377189"/>
                  </a:lnTo>
                  <a:lnTo>
                    <a:pt x="48005" y="382142"/>
                  </a:lnTo>
                  <a:lnTo>
                    <a:pt x="2947923" y="382142"/>
                  </a:lnTo>
                  <a:lnTo>
                    <a:pt x="2966592" y="377189"/>
                  </a:lnTo>
                  <a:lnTo>
                    <a:pt x="2981960" y="363473"/>
                  </a:lnTo>
                  <a:lnTo>
                    <a:pt x="2992246" y="343280"/>
                  </a:lnTo>
                  <a:lnTo>
                    <a:pt x="2995930" y="318388"/>
                  </a:lnTo>
                  <a:lnTo>
                    <a:pt x="2995930" y="63753"/>
                  </a:lnTo>
                  <a:lnTo>
                    <a:pt x="2992246" y="38988"/>
                  </a:lnTo>
                  <a:lnTo>
                    <a:pt x="2981960" y="18668"/>
                  </a:lnTo>
                  <a:lnTo>
                    <a:pt x="2966592" y="4952"/>
                  </a:lnTo>
                  <a:lnTo>
                    <a:pt x="2947923" y="0"/>
                  </a:lnTo>
                  <a:close/>
                </a:path>
              </a:pathLst>
            </a:custGeom>
            <a:solidFill>
              <a:srgbClr val="37A2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30573" y="4976621"/>
              <a:ext cx="2995930" cy="382270"/>
            </a:xfrm>
            <a:custGeom>
              <a:avLst/>
              <a:gdLst/>
              <a:ahLst/>
              <a:cxnLst/>
              <a:rect l="l" t="t" r="r" b="b"/>
              <a:pathLst>
                <a:path w="2995929" h="382270">
                  <a:moveTo>
                    <a:pt x="0" y="63753"/>
                  </a:moveTo>
                  <a:lnTo>
                    <a:pt x="3810" y="38988"/>
                  </a:lnTo>
                  <a:lnTo>
                    <a:pt x="14097" y="18668"/>
                  </a:lnTo>
                  <a:lnTo>
                    <a:pt x="29337" y="4952"/>
                  </a:lnTo>
                  <a:lnTo>
                    <a:pt x="48005" y="0"/>
                  </a:lnTo>
                  <a:lnTo>
                    <a:pt x="2947924" y="0"/>
                  </a:lnTo>
                  <a:lnTo>
                    <a:pt x="2966593" y="4952"/>
                  </a:lnTo>
                  <a:lnTo>
                    <a:pt x="2981959" y="18668"/>
                  </a:lnTo>
                  <a:lnTo>
                    <a:pt x="2992247" y="38988"/>
                  </a:lnTo>
                  <a:lnTo>
                    <a:pt x="2995929" y="63753"/>
                  </a:lnTo>
                  <a:lnTo>
                    <a:pt x="2995929" y="318388"/>
                  </a:lnTo>
                  <a:lnTo>
                    <a:pt x="2992247" y="343280"/>
                  </a:lnTo>
                  <a:lnTo>
                    <a:pt x="2981959" y="363473"/>
                  </a:lnTo>
                  <a:lnTo>
                    <a:pt x="2966593" y="377189"/>
                  </a:lnTo>
                  <a:lnTo>
                    <a:pt x="2947924" y="382142"/>
                  </a:lnTo>
                  <a:lnTo>
                    <a:pt x="48005" y="382142"/>
                  </a:lnTo>
                  <a:lnTo>
                    <a:pt x="29337" y="377189"/>
                  </a:lnTo>
                  <a:lnTo>
                    <a:pt x="14097" y="363473"/>
                  </a:lnTo>
                  <a:lnTo>
                    <a:pt x="3810" y="343280"/>
                  </a:lnTo>
                  <a:lnTo>
                    <a:pt x="0" y="318388"/>
                  </a:lnTo>
                  <a:lnTo>
                    <a:pt x="0" y="6375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946652" y="4321809"/>
            <a:ext cx="29178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solidFill>
                  <a:srgbClr val="09224A"/>
                </a:solidFill>
                <a:latin typeface="Segoe UI"/>
                <a:cs typeface="Segoe UI"/>
              </a:rPr>
              <a:t>Estructura</a:t>
            </a:r>
            <a:r>
              <a:rPr sz="1300" spc="-6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09224A"/>
                </a:solidFill>
                <a:latin typeface="Segoe UI"/>
                <a:cs typeface="Segoe UI"/>
              </a:rPr>
              <a:t>organizacional,</a:t>
            </a:r>
            <a:r>
              <a:rPr sz="1300" spc="-5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09224A"/>
                </a:solidFill>
                <a:latin typeface="Segoe UI"/>
                <a:cs typeface="Segoe UI"/>
              </a:rPr>
              <a:t>asignación</a:t>
            </a:r>
            <a:r>
              <a:rPr sz="1300" spc="-4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09224A"/>
                </a:solidFill>
                <a:latin typeface="Segoe UI"/>
                <a:cs typeface="Segoe UI"/>
              </a:rPr>
              <a:t>de </a:t>
            </a:r>
            <a:r>
              <a:rPr sz="1300" spc="-34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09224A"/>
                </a:solidFill>
                <a:latin typeface="Segoe UI"/>
                <a:cs typeface="Segoe UI"/>
              </a:rPr>
              <a:t>autoridad</a:t>
            </a:r>
            <a:r>
              <a:rPr sz="1300" spc="-5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09224A"/>
                </a:solidFill>
                <a:latin typeface="Segoe UI"/>
                <a:cs typeface="Segoe UI"/>
              </a:rPr>
              <a:t>y</a:t>
            </a:r>
            <a:r>
              <a:rPr sz="1300" spc="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spc="-20" dirty="0">
                <a:solidFill>
                  <a:srgbClr val="09224A"/>
                </a:solidFill>
                <a:latin typeface="Segoe UI"/>
                <a:cs typeface="Segoe UI"/>
              </a:rPr>
              <a:t>responsabilidad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46652" y="5099430"/>
            <a:ext cx="28752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0" dirty="0">
                <a:solidFill>
                  <a:srgbClr val="FFFFFF"/>
                </a:solidFill>
                <a:latin typeface="Segoe UI"/>
                <a:cs typeface="Segoe UI"/>
              </a:rPr>
              <a:t>Atraer,</a:t>
            </a:r>
            <a:r>
              <a:rPr sz="13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Segoe UI"/>
                <a:cs typeface="Segoe UI"/>
              </a:rPr>
              <a:t>desarrollar</a:t>
            </a:r>
            <a:r>
              <a:rPr sz="13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Segoe UI"/>
                <a:cs typeface="Segoe UI"/>
              </a:rPr>
              <a:t>y</a:t>
            </a:r>
            <a:r>
              <a:rPr sz="13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Segoe UI"/>
                <a:cs typeface="Segoe UI"/>
              </a:rPr>
              <a:t>retener</a:t>
            </a:r>
            <a:r>
              <a:rPr sz="13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Segoe UI"/>
                <a:cs typeface="Segoe UI"/>
              </a:rPr>
              <a:t>profesionale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94586" y="3959732"/>
            <a:ext cx="1020444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9224A"/>
                </a:solidFill>
                <a:latin typeface="Segoe UI"/>
                <a:cs typeface="Segoe UI"/>
              </a:rPr>
              <a:t>¿ </a:t>
            </a:r>
            <a:r>
              <a:rPr sz="2100" b="1" spc="-5" dirty="0">
                <a:solidFill>
                  <a:srgbClr val="09224A"/>
                </a:solidFill>
                <a:latin typeface="Segoe UI"/>
                <a:cs typeface="Segoe UI"/>
              </a:rPr>
              <a:t>Que </a:t>
            </a:r>
            <a:r>
              <a:rPr sz="2100" b="1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2100" b="1" spc="-10" dirty="0">
                <a:solidFill>
                  <a:srgbClr val="09224A"/>
                </a:solidFill>
                <a:latin typeface="Segoe UI"/>
                <a:cs typeface="Segoe UI"/>
              </a:rPr>
              <a:t>i</a:t>
            </a:r>
            <a:r>
              <a:rPr sz="2100" b="1" spc="-15" dirty="0">
                <a:solidFill>
                  <a:srgbClr val="09224A"/>
                </a:solidFill>
                <a:latin typeface="Segoe UI"/>
                <a:cs typeface="Segoe UI"/>
              </a:rPr>
              <a:t>nc</a:t>
            </a:r>
            <a:r>
              <a:rPr sz="2100" b="1" spc="-10" dirty="0">
                <a:solidFill>
                  <a:srgbClr val="09224A"/>
                </a:solidFill>
                <a:latin typeface="Segoe UI"/>
                <a:cs typeface="Segoe UI"/>
              </a:rPr>
              <a:t>l</a:t>
            </a:r>
            <a:r>
              <a:rPr sz="2100" b="1" spc="-15" dirty="0">
                <a:solidFill>
                  <a:srgbClr val="09224A"/>
                </a:solidFill>
                <a:latin typeface="Segoe UI"/>
                <a:cs typeface="Segoe UI"/>
              </a:rPr>
              <a:t>u</a:t>
            </a:r>
            <a:r>
              <a:rPr sz="2100" b="1" spc="-40" dirty="0">
                <a:solidFill>
                  <a:srgbClr val="09224A"/>
                </a:solidFill>
                <a:latin typeface="Segoe UI"/>
                <a:cs typeface="Segoe UI"/>
              </a:rPr>
              <a:t>y</a:t>
            </a:r>
            <a:r>
              <a:rPr sz="2100" b="1" spc="-10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2100" b="1" dirty="0">
                <a:solidFill>
                  <a:srgbClr val="09224A"/>
                </a:solidFill>
                <a:latin typeface="Segoe UI"/>
                <a:cs typeface="Segoe UI"/>
              </a:rPr>
              <a:t>?</a:t>
            </a:r>
            <a:endParaRPr sz="2100">
              <a:latin typeface="Segoe UI"/>
              <a:cs typeface="Segoe U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86964" y="5604154"/>
            <a:ext cx="60185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09224A"/>
                </a:solidFill>
                <a:latin typeface="Segoe UI"/>
                <a:cs typeface="Segoe UI"/>
              </a:rPr>
              <a:t>El entorno</a:t>
            </a:r>
            <a:r>
              <a:rPr sz="1800" b="1" i="1" spc="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b="1" i="1" spc="-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spc="-20" dirty="0">
                <a:solidFill>
                  <a:srgbClr val="09224A"/>
                </a:solidFill>
                <a:latin typeface="Segoe UI"/>
                <a:cs typeface="Segoe UI"/>
              </a:rPr>
              <a:t>control</a:t>
            </a:r>
            <a:r>
              <a:rPr sz="1800" b="1" i="1" spc="6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spc="-5" dirty="0">
                <a:solidFill>
                  <a:srgbClr val="09224A"/>
                </a:solidFill>
                <a:latin typeface="Segoe UI"/>
                <a:cs typeface="Segoe UI"/>
              </a:rPr>
              <a:t>de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una</a:t>
            </a:r>
            <a:r>
              <a:rPr sz="1800" b="1" i="1" spc="-3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spc="-5" dirty="0">
                <a:solidFill>
                  <a:srgbClr val="09224A"/>
                </a:solidFill>
                <a:latin typeface="Segoe UI"/>
                <a:cs typeface="Segoe UI"/>
              </a:rPr>
              <a:t>organización</a:t>
            </a:r>
            <a:r>
              <a:rPr sz="1800" b="1" i="1" spc="-4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tiene</a:t>
            </a:r>
            <a:r>
              <a:rPr sz="1800" b="1" i="1" spc="2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2285C4"/>
                </a:solidFill>
                <a:latin typeface="Segoe UI"/>
                <a:cs typeface="Segoe UI"/>
              </a:rPr>
              <a:t>una </a:t>
            </a:r>
            <a:r>
              <a:rPr sz="1800" b="1" i="1" spc="5" dirty="0">
                <a:solidFill>
                  <a:srgbClr val="2285C4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2285C4"/>
                </a:solidFill>
                <a:latin typeface="Segoe UI"/>
                <a:cs typeface="Segoe UI"/>
              </a:rPr>
              <a:t>influencia muy</a:t>
            </a:r>
            <a:r>
              <a:rPr sz="1800" b="1" i="1" spc="-45" dirty="0">
                <a:solidFill>
                  <a:srgbClr val="2285C4"/>
                </a:solidFill>
                <a:latin typeface="Segoe UI"/>
                <a:cs typeface="Segoe UI"/>
              </a:rPr>
              <a:t> </a:t>
            </a:r>
            <a:r>
              <a:rPr sz="1800" b="1" i="1" spc="-20" dirty="0">
                <a:solidFill>
                  <a:srgbClr val="2285C4"/>
                </a:solidFill>
                <a:latin typeface="Segoe UI"/>
                <a:cs typeface="Segoe UI"/>
              </a:rPr>
              <a:t>relevante</a:t>
            </a:r>
            <a:r>
              <a:rPr sz="1800" b="1" i="1" spc="35" dirty="0">
                <a:solidFill>
                  <a:srgbClr val="2285C4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en</a:t>
            </a:r>
            <a:r>
              <a:rPr sz="1800" b="1" i="1" spc="-5" dirty="0">
                <a:solidFill>
                  <a:srgbClr val="09224A"/>
                </a:solidFill>
                <a:latin typeface="Segoe UI"/>
                <a:cs typeface="Segoe UI"/>
              </a:rPr>
              <a:t> el</a:t>
            </a:r>
            <a:r>
              <a:rPr sz="1800" b="1" i="1" spc="9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spc="-20" dirty="0">
                <a:solidFill>
                  <a:srgbClr val="09224A"/>
                </a:solidFill>
                <a:latin typeface="Segoe UI"/>
                <a:cs typeface="Segoe UI"/>
              </a:rPr>
              <a:t>resto</a:t>
            </a:r>
            <a:r>
              <a:rPr sz="1800" b="1" i="1" spc="1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b="1" i="1" spc="-10" dirty="0">
                <a:solidFill>
                  <a:srgbClr val="09224A"/>
                </a:solidFill>
                <a:latin typeface="Segoe UI"/>
                <a:cs typeface="Segoe UI"/>
              </a:rPr>
              <a:t> componentes</a:t>
            </a:r>
            <a:r>
              <a:rPr sz="1800" b="1" i="1" spc="-3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del </a:t>
            </a:r>
            <a:r>
              <a:rPr sz="1800" b="1" i="1" spc="-48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sistema</a:t>
            </a:r>
            <a:r>
              <a:rPr sz="1800" b="1" i="1" spc="-4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800" b="1" i="1" spc="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spc="-20" dirty="0">
                <a:solidFill>
                  <a:srgbClr val="09224A"/>
                </a:solidFill>
                <a:latin typeface="Segoe UI"/>
                <a:cs typeface="Segoe UI"/>
              </a:rPr>
              <a:t>control</a:t>
            </a:r>
            <a:r>
              <a:rPr sz="1800" b="1" i="1" spc="5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800" b="1" i="1" spc="-5" dirty="0">
                <a:solidFill>
                  <a:srgbClr val="09224A"/>
                </a:solidFill>
                <a:latin typeface="Segoe UI"/>
                <a:cs typeface="Segoe UI"/>
              </a:rPr>
              <a:t>interno.</a:t>
            </a:r>
            <a:endParaRPr sz="1800">
              <a:latin typeface="Segoe UI"/>
              <a:cs typeface="Segoe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"/>
            <a:ext cx="9145270" cy="126364"/>
          </a:xfrm>
          <a:custGeom>
            <a:avLst/>
            <a:gdLst/>
            <a:ahLst/>
            <a:cxnLst/>
            <a:rect l="l" t="t" r="r" b="b"/>
            <a:pathLst>
              <a:path w="9145270" h="126364">
                <a:moveTo>
                  <a:pt x="9145270" y="0"/>
                </a:moveTo>
                <a:lnTo>
                  <a:pt x="0" y="0"/>
                </a:lnTo>
                <a:lnTo>
                  <a:pt x="0" y="126088"/>
                </a:lnTo>
                <a:lnTo>
                  <a:pt x="9145270" y="126088"/>
                </a:lnTo>
                <a:lnTo>
                  <a:pt x="9145270" y="0"/>
                </a:lnTo>
                <a:close/>
              </a:path>
            </a:pathLst>
          </a:custGeom>
          <a:solidFill>
            <a:srgbClr val="11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90779" y="1547241"/>
          <a:ext cx="8570595" cy="47749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9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6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65735">
                        <a:lnSpc>
                          <a:spcPts val="1160"/>
                        </a:lnSpc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b="1" spc="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TR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9375">
                        <a:lnSpc>
                          <a:spcPts val="1160"/>
                        </a:lnSpc>
                      </a:pPr>
                      <a:r>
                        <a:rPr sz="1000" b="1" spc="-15" dirty="0">
                          <a:latin typeface="Calibri"/>
                          <a:cs typeface="Calibri"/>
                        </a:rPr>
                        <a:t>EVALUACION</a:t>
                      </a:r>
                      <a:r>
                        <a:rPr sz="10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RIESGOS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14300">
                        <a:lnSpc>
                          <a:spcPts val="1160"/>
                        </a:lnSpc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ACTIVIDADESDECONTROL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44170" marR="426084" indent="-60960">
                        <a:lnSpc>
                          <a:spcPct val="100000"/>
                        </a:lnSpc>
                      </a:pPr>
                      <a:r>
                        <a:rPr sz="1000" b="1" spc="-15" dirty="0">
                          <a:latin typeface="Calibri"/>
                          <a:cs typeface="Calibri"/>
                        </a:rPr>
                        <a:t>INFORMACION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IC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CIÓ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3B3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ts val="1160"/>
                        </a:lnSpc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ACTIVIDADESDEMONITOREO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576">
                <a:tc>
                  <a:txBody>
                    <a:bodyPr/>
                    <a:lstStyle/>
                    <a:p>
                      <a:pPr marL="20955" marR="166370">
                        <a:lnSpc>
                          <a:spcPct val="105000"/>
                        </a:lnSpc>
                        <a:spcBef>
                          <a:spcPts val="7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1-COMPROMISOCONLAINTEGRIDAD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LOSVALORES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ETICOS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579755">
                        <a:lnSpc>
                          <a:spcPct val="105000"/>
                        </a:lnSpc>
                        <a:spcBef>
                          <a:spcPts val="7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6-DEFINICION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000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OBJETIVOS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CONVENIENTES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CC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1590" marR="1282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DESARROLLAACTIVIDADES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CONTROL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22225" marR="897890">
                        <a:lnSpc>
                          <a:spcPct val="105000"/>
                        </a:lnSpc>
                        <a:spcBef>
                          <a:spcPts val="740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13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SA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 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FORMA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 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RELEVANTE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3B3D5"/>
                    </a:solidFill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16-LAORGANIZACIÓN</a:t>
                      </a:r>
                      <a:r>
                        <a:rPr sz="10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REALIZA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2225" marR="1346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EVALUACIONES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CONTINUAS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Y/O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INDEPENDIENTES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6528">
                <a:tc>
                  <a:txBody>
                    <a:bodyPr/>
                    <a:lstStyle/>
                    <a:p>
                      <a:pPr marL="20955" marR="206375">
                        <a:lnSpc>
                          <a:spcPct val="109100"/>
                        </a:lnSpc>
                        <a:spcBef>
                          <a:spcPts val="76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2-RESPONSABILIDAD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CONSEJO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ADMINISTRACION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POR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SUPERVISION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DEL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FUNCIONAMIENTO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CONTROL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65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1590" marR="339725">
                        <a:lnSpc>
                          <a:spcPct val="105000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7-IDENTIFICACION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ANALISIS</a:t>
                      </a:r>
                      <a:r>
                        <a:rPr sz="10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RIESGOS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337185">
                        <a:lnSpc>
                          <a:spcPct val="109000"/>
                        </a:lnSpc>
                        <a:spcBef>
                          <a:spcPts val="760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CC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Y 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DESARROLLA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CONTROLES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GENERALES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SOBRE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TECNOCOLOGIA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65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140"/>
                        </a:lnSpc>
                      </a:pPr>
                      <a:r>
                        <a:rPr sz="1000" spc="-15" dirty="0">
                          <a:latin typeface="Calibri"/>
                          <a:cs typeface="Calibri"/>
                        </a:rPr>
                        <a:t>14-COMUNICACIONES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2225" marR="4445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INTERNAS: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organización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comunica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internamente 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objetivos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0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responsabilidades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delcontrol</a:t>
                      </a:r>
                      <a:r>
                        <a:rPr sz="10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Interno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3B3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225" marR="173355" algn="just">
                        <a:lnSpc>
                          <a:spcPct val="108100"/>
                        </a:lnSpc>
                      </a:pPr>
                      <a:r>
                        <a:rPr sz="1000" spc="-25" dirty="0">
                          <a:latin typeface="Calibri"/>
                          <a:cs typeface="Calibri"/>
                        </a:rPr>
                        <a:t>17-LA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ORGANIZACIÓN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EVALUA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IA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CONTROLINTERNO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18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0955" marR="513715">
                        <a:lnSpc>
                          <a:spcPct val="105000"/>
                        </a:lnSpc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Y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RESPONSABILIDAD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ESTABLECIDA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255">
                        <a:lnSpc>
                          <a:spcPct val="100000"/>
                        </a:lnSpc>
                        <a:tabLst>
                          <a:tab pos="736600" algn="l"/>
                          <a:tab pos="1339850" algn="l"/>
                        </a:tabLst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	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	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 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FRAUDE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90" marR="444500">
                        <a:lnSpc>
                          <a:spcPct val="108000"/>
                        </a:lnSpc>
                        <a:spcBef>
                          <a:spcPts val="5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12-DETERMINACION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POLITICAS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PROCEDIMIENTOS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145"/>
                        </a:lnSpc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15-COMUNICAR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2225" marR="184150" algn="just"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y 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ili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tro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 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interno.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3B3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4-COMPROMISO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COMPETENCIA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185"/>
                        </a:lnSpc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9-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IDENTIFICAR</a:t>
                      </a:r>
                      <a:r>
                        <a:rPr sz="10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1590" marR="429895">
                        <a:lnSpc>
                          <a:spcPct val="100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ANALIZAR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MBIOS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SIGNIFICATIVOS.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ADCDD"/>
                      </a:solidFill>
                      <a:prstDash val="solid"/>
                    </a:lnL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ADCDD"/>
                      </a:solidFill>
                      <a:prstDash val="solid"/>
                    </a:lnL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DADCDD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120">
                <a:tc>
                  <a:txBody>
                    <a:bodyPr/>
                    <a:lstStyle/>
                    <a:p>
                      <a:pPr marL="20955" marR="220345">
                        <a:lnSpc>
                          <a:spcPts val="120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5-DEFINICION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RESPONSABILIDADES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CONTROL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INTERNO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ADCDD"/>
                      </a:solidFill>
                      <a:prstDash val="solid"/>
                    </a:lnL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DADCDD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ADCDD"/>
                      </a:solidFill>
                      <a:prstDash val="solid"/>
                    </a:lnL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DADCDD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ADCDD"/>
                      </a:solidFill>
                      <a:prstDash val="solid"/>
                    </a:lnL>
                    <a:lnR w="9525">
                      <a:solidFill>
                        <a:srgbClr val="DADCDD"/>
                      </a:solidFill>
                      <a:prstDash val="solid"/>
                    </a:lnR>
                    <a:lnT w="19050">
                      <a:solidFill>
                        <a:srgbClr val="DADCDD"/>
                      </a:solidFill>
                      <a:prstDash val="solid"/>
                    </a:lnT>
                    <a:lnB w="19050">
                      <a:solidFill>
                        <a:srgbClr val="DADCD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627" y="745156"/>
            <a:ext cx="2091699" cy="247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"/>
            <a:ext cx="9145270" cy="126364"/>
          </a:xfrm>
          <a:custGeom>
            <a:avLst/>
            <a:gdLst/>
            <a:ahLst/>
            <a:cxnLst/>
            <a:rect l="l" t="t" r="r" b="b"/>
            <a:pathLst>
              <a:path w="9145270" h="126364">
                <a:moveTo>
                  <a:pt x="9145270" y="0"/>
                </a:moveTo>
                <a:lnTo>
                  <a:pt x="0" y="0"/>
                </a:lnTo>
                <a:lnTo>
                  <a:pt x="0" y="126088"/>
                </a:lnTo>
                <a:lnTo>
                  <a:pt x="9145270" y="126088"/>
                </a:lnTo>
                <a:lnTo>
                  <a:pt x="9145270" y="0"/>
                </a:lnTo>
                <a:close/>
              </a:path>
            </a:pathLst>
          </a:custGeom>
          <a:solidFill>
            <a:srgbClr val="11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7042" y="572908"/>
            <a:ext cx="3539522" cy="255475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7182" y="1088263"/>
          <a:ext cx="8496934" cy="5729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0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6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133">
                <a:tc>
                  <a:txBody>
                    <a:bodyPr/>
                    <a:lstStyle/>
                    <a:p>
                      <a:pPr marL="514984">
                        <a:lnSpc>
                          <a:spcPts val="1410"/>
                        </a:lnSpc>
                        <a:spcBef>
                          <a:spcPts val="865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PRINCIPIO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865"/>
                        </a:spcBef>
                      </a:pPr>
                      <a:r>
                        <a:rPr sz="1200" spc="20" dirty="0">
                          <a:latin typeface="Calibri"/>
                          <a:cs typeface="Calibri"/>
                        </a:rPr>
                        <a:t>PUNTOS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FOCO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04">
                <a:tc rowSpan="4">
                  <a:txBody>
                    <a:bodyPr/>
                    <a:lstStyle/>
                    <a:p>
                      <a:pPr marL="1099185" marR="203200" indent="-892175">
                        <a:lnSpc>
                          <a:spcPct val="111700"/>
                        </a:lnSpc>
                        <a:spcBef>
                          <a:spcPts val="520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1-COMPROMISO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INTEGRIDAD</a:t>
                      </a:r>
                      <a:r>
                        <a:rPr sz="12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LOS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VALORES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ETICOS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10"/>
                        </a:lnSpc>
                        <a:spcBef>
                          <a:spcPts val="5"/>
                        </a:spcBef>
                      </a:pPr>
                      <a:r>
                        <a:rPr sz="1200" spc="40" dirty="0">
                          <a:latin typeface="Calibri"/>
                          <a:cs typeface="Calibri"/>
                        </a:rPr>
                        <a:t>1-poner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importancia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2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cima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10"/>
                        </a:lnSpc>
                        <a:spcBef>
                          <a:spcPts val="10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2-establecer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normas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conducta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10"/>
                        </a:lnSpc>
                        <a:spcBef>
                          <a:spcPts val="10"/>
                        </a:spcBef>
                      </a:pPr>
                      <a:r>
                        <a:rPr sz="1200" spc="30" dirty="0">
                          <a:latin typeface="Calibri"/>
                          <a:cs typeface="Calibri"/>
                        </a:rPr>
                        <a:t>3-evaluar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adhesion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normas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conducta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0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10"/>
                        </a:lnSpc>
                        <a:spcBef>
                          <a:spcPts val="10"/>
                        </a:spcBef>
                      </a:pPr>
                      <a:r>
                        <a:rPr sz="1200" spc="40" dirty="0">
                          <a:latin typeface="Calibri"/>
                          <a:cs typeface="Calibri"/>
                        </a:rPr>
                        <a:t>4-Desviaciones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direcciones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forma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oportuna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039">
                <a:tc rowSpan="4"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2-RESPONSABILIDAD</a:t>
                      </a:r>
                      <a:r>
                        <a:rPr sz="12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CONSEJO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DE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77165" marR="168275" algn="ctr">
                        <a:lnSpc>
                          <a:spcPts val="1689"/>
                        </a:lnSpc>
                        <a:spcBef>
                          <a:spcPts val="90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ADMINISTRACION POR 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SUPERVISION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DEL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FUNCIONAMIENTO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DEL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INTERNO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10"/>
                        </a:lnSpc>
                        <a:spcBef>
                          <a:spcPts val="10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5-Se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establecen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responsabilidades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descuido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10"/>
                        </a:lnSpc>
                        <a:spcBef>
                          <a:spcPts val="10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6-Aplica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experiencia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relevante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9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10"/>
                        </a:lnSpc>
                        <a:spcBef>
                          <a:spcPts val="10"/>
                        </a:spcBef>
                      </a:pPr>
                      <a:r>
                        <a:rPr sz="1200" spc="30" dirty="0">
                          <a:latin typeface="Calibri"/>
                          <a:cs typeface="Calibri"/>
                        </a:rPr>
                        <a:t>7-separacion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funciones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56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8-Proveer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2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sobre</a:t>
                      </a:r>
                      <a:r>
                        <a:rPr sz="12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2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descuido</a:t>
                      </a:r>
                      <a:r>
                        <a:rPr sz="12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2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sistema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2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interno,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junta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7940" marR="243204">
                        <a:lnSpc>
                          <a:spcPts val="1610"/>
                        </a:lnSpc>
                        <a:spcBef>
                          <a:spcPts val="65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directiva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conserva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responsabilidad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descuido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del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diseño,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puesta 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en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practica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conducta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2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control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interno)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040">
                <a:tc rowSpan="3"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3-ESTRUCTURA,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AUTORIDAD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RESPONSABILIDAD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30" dirty="0">
                          <a:latin typeface="Calibri"/>
                          <a:cs typeface="Calibri"/>
                        </a:rPr>
                        <a:t>9-Considera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todas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las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estructuras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entidad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5"/>
                        </a:lnSpc>
                        <a:spcBef>
                          <a:spcPts val="15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10-Establece reportes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lineas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93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spc="35" dirty="0">
                          <a:latin typeface="Calibri"/>
                          <a:cs typeface="Calibri"/>
                        </a:rPr>
                        <a:t>11-define,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asigna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limita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autoridades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responsabilidades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304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4-COMPROMISO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COMPETENCIA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5"/>
                        </a:lnSpc>
                        <a:spcBef>
                          <a:spcPts val="15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12-Establece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políticas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prácticas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5"/>
                        </a:lnSpc>
                        <a:spcBef>
                          <a:spcPts val="15"/>
                        </a:spcBef>
                      </a:pPr>
                      <a:r>
                        <a:rPr sz="1200" spc="20" dirty="0">
                          <a:latin typeface="Calibri"/>
                          <a:cs typeface="Calibri"/>
                        </a:rPr>
                        <a:t>13-Evalua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competencia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dirige</a:t>
                      </a:r>
                      <a:r>
                        <a:rPr sz="12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defectos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3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5"/>
                        </a:lnSpc>
                        <a:spcBef>
                          <a:spcPts val="15"/>
                        </a:spcBef>
                      </a:pPr>
                      <a:r>
                        <a:rPr sz="1200" spc="15" dirty="0">
                          <a:latin typeface="Calibri"/>
                          <a:cs typeface="Calibri"/>
                        </a:rPr>
                        <a:t>14-atrae,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desarrolla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conserva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individuos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8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15-Planifica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2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prepara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sucesos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5907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09015" marR="234315" indent="-765175">
                        <a:lnSpc>
                          <a:spcPct val="111700"/>
                        </a:lnSpc>
                        <a:spcBef>
                          <a:spcPts val="930"/>
                        </a:spcBef>
                      </a:pPr>
                      <a:r>
                        <a:rPr sz="1200" spc="30" dirty="0">
                          <a:latin typeface="Calibri"/>
                          <a:cs typeface="Calibri"/>
                        </a:rPr>
                        <a:t>5-DEFINICION</a:t>
                      </a:r>
                      <a:r>
                        <a:rPr sz="12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RESPONSABILIDADES</a:t>
                      </a:r>
                      <a:r>
                        <a:rPr sz="12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INTERNO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1059180">
                        <a:lnSpc>
                          <a:spcPct val="100000"/>
                        </a:lnSpc>
                      </a:pPr>
                      <a:r>
                        <a:rPr sz="1200" spc="5" dirty="0">
                          <a:latin typeface="Calibri"/>
                          <a:cs typeface="Calibri"/>
                        </a:rPr>
                        <a:t>16-Hace</a:t>
                      </a:r>
                      <a:r>
                        <a:rPr sz="12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cumplir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responabilidad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estructuras,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autoridades</a:t>
                      </a:r>
                      <a:r>
                        <a:rPr sz="12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responsabilidades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3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0"/>
                        </a:lnSpc>
                        <a:spcBef>
                          <a:spcPts val="15"/>
                        </a:spcBef>
                      </a:pPr>
                      <a:r>
                        <a:rPr sz="1200" spc="25" dirty="0">
                          <a:latin typeface="Calibri"/>
                          <a:cs typeface="Calibri"/>
                        </a:rPr>
                        <a:t>17-Establece</a:t>
                      </a:r>
                      <a:r>
                        <a:rPr sz="12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medidas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funcionamiento,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incentivos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recompensas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095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spc="20" dirty="0">
                          <a:latin typeface="Calibri"/>
                          <a:cs typeface="Calibri"/>
                        </a:rPr>
                        <a:t>18-Evalua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2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funcionamiento,</a:t>
                      </a:r>
                      <a:r>
                        <a:rPr sz="12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incentivos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recompensa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acuerdo 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spc="50" dirty="0">
                          <a:latin typeface="Calibri"/>
                          <a:cs typeface="Calibri"/>
                        </a:rPr>
                        <a:t>desemvolvimiento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actividades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curso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3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0"/>
                        </a:lnSpc>
                        <a:spcBef>
                          <a:spcPts val="15"/>
                        </a:spcBef>
                      </a:pPr>
                      <a:r>
                        <a:rPr sz="1200" spc="30" dirty="0">
                          <a:latin typeface="Calibri"/>
                          <a:cs typeface="Calibri"/>
                        </a:rPr>
                        <a:t>19-Considera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presiones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excesivas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30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400"/>
                        </a:lnSpc>
                        <a:spcBef>
                          <a:spcPts val="20"/>
                        </a:spcBef>
                      </a:pPr>
                      <a:r>
                        <a:rPr sz="1200" spc="20" dirty="0">
                          <a:latin typeface="Calibri"/>
                          <a:cs typeface="Calibri"/>
                        </a:rPr>
                        <a:t>20-Evalua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rendimiento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recompensa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castiga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individuos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2115" y="1143000"/>
            <a:ext cx="5480685" cy="734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5"/>
              </a:spcBef>
              <a:buClr>
                <a:srgbClr val="2CA1BE"/>
              </a:buClr>
              <a:buSzPct val="67391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2300" dirty="0">
                <a:latin typeface="Lucida Sans Unicode"/>
                <a:cs typeface="Lucida Sans Unicode"/>
              </a:rPr>
              <a:t>EVALUAR</a:t>
            </a:r>
            <a:r>
              <a:rPr sz="2300" spc="-5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LOS</a:t>
            </a:r>
            <a:r>
              <a:rPr sz="2300" spc="-1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COMPONENTES</a:t>
            </a:r>
            <a:r>
              <a:rPr sz="2300" spc="-45" dirty="0">
                <a:latin typeface="Lucida Sans Unicode"/>
                <a:cs typeface="Lucida Sans Unicode"/>
              </a:rPr>
              <a:t> </a:t>
            </a:r>
            <a:r>
              <a:rPr sz="1700" spc="-5" dirty="0">
                <a:latin typeface="Lucida Sans Unicode"/>
                <a:cs typeface="Lucida Sans Unicode"/>
              </a:rPr>
              <a:t>(1)</a:t>
            </a:r>
            <a:r>
              <a:rPr sz="1700" spc="180" dirty="0">
                <a:latin typeface="Lucida Sans Unicode"/>
                <a:cs typeface="Lucida Sans Unicode"/>
              </a:rPr>
              <a:t> </a:t>
            </a:r>
            <a:endParaRPr lang="es-AR" sz="1700" spc="180" dirty="0" smtClean="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105"/>
              </a:spcBef>
              <a:buClr>
                <a:srgbClr val="2CA1BE"/>
              </a:buClr>
              <a:buSzPct val="67391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lang="es-AR" sz="1700" spc="180" dirty="0" err="1" smtClean="0">
                <a:latin typeface="Lucida Sans Unicode"/>
                <a:cs typeface="Lucida Sans Unicode"/>
              </a:rPr>
              <a:t>Indice</a:t>
            </a:r>
            <a:r>
              <a:rPr lang="es-AR" sz="1700" spc="180" dirty="0" smtClean="0">
                <a:latin typeface="Lucida Sans Unicode"/>
                <a:cs typeface="Lucida Sans Unicode"/>
              </a:rPr>
              <a:t> de Control Interno. </a:t>
            </a:r>
            <a:r>
              <a:rPr sz="2300" spc="-5" dirty="0" smtClean="0">
                <a:latin typeface="Lucida Sans Unicode"/>
                <a:cs typeface="Lucida Sans Unicode"/>
              </a:rPr>
              <a:t>(ICI)</a:t>
            </a:r>
            <a:endParaRPr sz="2300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5135956"/>
            <a:ext cx="7795259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20"/>
              </a:lnSpc>
              <a:spcBef>
                <a:spcPts val="100"/>
              </a:spcBef>
            </a:pPr>
            <a:r>
              <a:rPr sz="1500" spc="-5" dirty="0">
                <a:latin typeface="Lucida Sans Unicode"/>
                <a:cs typeface="Lucida Sans Unicode"/>
              </a:rPr>
              <a:t>(1)</a:t>
            </a:r>
            <a:r>
              <a:rPr sz="1500" spc="-1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Informe </a:t>
            </a:r>
            <a:r>
              <a:rPr sz="1500" dirty="0">
                <a:latin typeface="Lucida Sans Unicode"/>
                <a:cs typeface="Lucida Sans Unicode"/>
              </a:rPr>
              <a:t>: Organización</a:t>
            </a:r>
            <a:r>
              <a:rPr sz="1500" spc="-4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Latinoamericana</a:t>
            </a:r>
            <a:r>
              <a:rPr sz="1500" spc="-35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y</a:t>
            </a:r>
            <a:r>
              <a:rPr sz="1500" spc="-5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del </a:t>
            </a:r>
            <a:r>
              <a:rPr sz="1500" spc="-5" dirty="0">
                <a:latin typeface="Lucida Sans Unicode"/>
                <a:cs typeface="Lucida Sans Unicode"/>
              </a:rPr>
              <a:t>Caribe</a:t>
            </a:r>
            <a:r>
              <a:rPr sz="1500" spc="5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de</a:t>
            </a:r>
            <a:r>
              <a:rPr sz="1500" spc="5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Entidades</a:t>
            </a:r>
            <a:r>
              <a:rPr sz="1500" spc="-2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Fiscalizadoras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ts val="1620"/>
              </a:lnSpc>
            </a:pPr>
            <a:r>
              <a:rPr sz="1500" spc="-5" dirty="0">
                <a:latin typeface="Lucida Sans Unicode"/>
                <a:cs typeface="Lucida Sans Unicode"/>
              </a:rPr>
              <a:t>Superiores.</a:t>
            </a:r>
            <a:r>
              <a:rPr sz="150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Comisión</a:t>
            </a:r>
            <a:r>
              <a:rPr sz="1500" spc="1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Técnica</a:t>
            </a:r>
            <a:r>
              <a:rPr sz="1500" spc="-15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de</a:t>
            </a:r>
            <a:r>
              <a:rPr sz="1500" spc="2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Prácticas</a:t>
            </a:r>
            <a:r>
              <a:rPr sz="1500" spc="-2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de</a:t>
            </a:r>
            <a:r>
              <a:rPr sz="1500" spc="5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Buena</a:t>
            </a:r>
            <a:r>
              <a:rPr sz="1500" spc="-2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Gobernanza.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500" spc="-5" dirty="0">
                <a:latin typeface="Lucida Sans Unicode"/>
                <a:cs typeface="Lucida Sans Unicode"/>
              </a:rPr>
              <a:t>Noviembre</a:t>
            </a:r>
            <a:r>
              <a:rPr sz="1500" spc="-40" dirty="0">
                <a:latin typeface="Lucida Sans Unicode"/>
                <a:cs typeface="Lucida Sans Unicode"/>
              </a:rPr>
              <a:t> </a:t>
            </a:r>
            <a:r>
              <a:rPr sz="1500" spc="-5" dirty="0">
                <a:latin typeface="Lucida Sans Unicode"/>
                <a:cs typeface="Lucida Sans Unicode"/>
              </a:rPr>
              <a:t>2015</a:t>
            </a:r>
            <a:endParaRPr sz="15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497" y="318409"/>
            <a:ext cx="7966712" cy="36823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96567" y="2237739"/>
            <a:ext cx="2040889" cy="2425700"/>
            <a:chOff x="1496567" y="2237739"/>
            <a:chExt cx="2040889" cy="2425700"/>
          </a:xfrm>
        </p:grpSpPr>
        <p:sp>
          <p:nvSpPr>
            <p:cNvPr id="6" name="object 6"/>
            <p:cNvSpPr/>
            <p:nvPr/>
          </p:nvSpPr>
          <p:spPr>
            <a:xfrm>
              <a:off x="1523999" y="2253995"/>
              <a:ext cx="1986280" cy="2382520"/>
            </a:xfrm>
            <a:custGeom>
              <a:avLst/>
              <a:gdLst/>
              <a:ahLst/>
              <a:cxnLst/>
              <a:rect l="l" t="t" r="r" b="b"/>
              <a:pathLst>
                <a:path w="1986279" h="2382520">
                  <a:moveTo>
                    <a:pt x="1886458" y="0"/>
                  </a:moveTo>
                  <a:lnTo>
                    <a:pt x="99313" y="0"/>
                  </a:lnTo>
                  <a:lnTo>
                    <a:pt x="60650" y="7802"/>
                  </a:lnTo>
                  <a:lnTo>
                    <a:pt x="29082" y="29083"/>
                  </a:lnTo>
                  <a:lnTo>
                    <a:pt x="7802" y="60650"/>
                  </a:lnTo>
                  <a:lnTo>
                    <a:pt x="0" y="99313"/>
                  </a:lnTo>
                  <a:lnTo>
                    <a:pt x="0" y="2282697"/>
                  </a:lnTo>
                  <a:lnTo>
                    <a:pt x="7802" y="2321361"/>
                  </a:lnTo>
                  <a:lnTo>
                    <a:pt x="29082" y="2352929"/>
                  </a:lnTo>
                  <a:lnTo>
                    <a:pt x="60650" y="2374209"/>
                  </a:lnTo>
                  <a:lnTo>
                    <a:pt x="99313" y="2382011"/>
                  </a:lnTo>
                  <a:lnTo>
                    <a:pt x="1886458" y="2382011"/>
                  </a:lnTo>
                  <a:lnTo>
                    <a:pt x="1925121" y="2374209"/>
                  </a:lnTo>
                  <a:lnTo>
                    <a:pt x="1956689" y="2352929"/>
                  </a:lnTo>
                  <a:lnTo>
                    <a:pt x="1977969" y="2321361"/>
                  </a:lnTo>
                  <a:lnTo>
                    <a:pt x="1985772" y="2282697"/>
                  </a:lnTo>
                  <a:lnTo>
                    <a:pt x="1985772" y="99313"/>
                  </a:lnTo>
                  <a:lnTo>
                    <a:pt x="1977969" y="60650"/>
                  </a:lnTo>
                  <a:lnTo>
                    <a:pt x="1956689" y="29083"/>
                  </a:lnTo>
                  <a:lnTo>
                    <a:pt x="1925121" y="7802"/>
                  </a:lnTo>
                  <a:lnTo>
                    <a:pt x="1886458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6567" y="2237739"/>
              <a:ext cx="2040889" cy="2425700"/>
            </a:xfrm>
            <a:custGeom>
              <a:avLst/>
              <a:gdLst/>
              <a:ahLst/>
              <a:cxnLst/>
              <a:rect l="l" t="t" r="r" b="b"/>
              <a:pathLst>
                <a:path w="2040889" h="2425700">
                  <a:moveTo>
                    <a:pt x="1975484" y="2413000"/>
                  </a:moveTo>
                  <a:lnTo>
                    <a:pt x="67437" y="2413000"/>
                  </a:lnTo>
                  <a:lnTo>
                    <a:pt x="78740" y="2425700"/>
                  </a:lnTo>
                  <a:lnTo>
                    <a:pt x="1964562" y="2425700"/>
                  </a:lnTo>
                  <a:lnTo>
                    <a:pt x="1975484" y="2413000"/>
                  </a:lnTo>
                  <a:close/>
                </a:path>
                <a:path w="2040889" h="2425700">
                  <a:moveTo>
                    <a:pt x="2004441" y="2387600"/>
                  </a:moveTo>
                  <a:lnTo>
                    <a:pt x="1950211" y="2387600"/>
                  </a:lnTo>
                  <a:lnTo>
                    <a:pt x="1941576" y="2400300"/>
                  </a:lnTo>
                  <a:lnTo>
                    <a:pt x="47116" y="2400300"/>
                  </a:lnTo>
                  <a:lnTo>
                    <a:pt x="57022" y="2413000"/>
                  </a:lnTo>
                  <a:lnTo>
                    <a:pt x="1985898" y="2413000"/>
                  </a:lnTo>
                  <a:lnTo>
                    <a:pt x="1995551" y="2400300"/>
                  </a:lnTo>
                  <a:lnTo>
                    <a:pt x="2004441" y="2387600"/>
                  </a:lnTo>
                  <a:close/>
                </a:path>
                <a:path w="2040889" h="2425700">
                  <a:moveTo>
                    <a:pt x="54228" y="2362200"/>
                  </a:moveTo>
                  <a:lnTo>
                    <a:pt x="16001" y="2362200"/>
                  </a:lnTo>
                  <a:lnTo>
                    <a:pt x="22478" y="2374900"/>
                  </a:lnTo>
                  <a:lnTo>
                    <a:pt x="29718" y="2387600"/>
                  </a:lnTo>
                  <a:lnTo>
                    <a:pt x="38226" y="2400300"/>
                  </a:lnTo>
                  <a:lnTo>
                    <a:pt x="98678" y="2400300"/>
                  </a:lnTo>
                  <a:lnTo>
                    <a:pt x="90043" y="2387600"/>
                  </a:lnTo>
                  <a:lnTo>
                    <a:pt x="74040" y="2387600"/>
                  </a:lnTo>
                  <a:lnTo>
                    <a:pt x="66928" y="2374900"/>
                  </a:lnTo>
                  <a:lnTo>
                    <a:pt x="60197" y="2374900"/>
                  </a:lnTo>
                  <a:lnTo>
                    <a:pt x="54228" y="2362200"/>
                  </a:lnTo>
                  <a:close/>
                </a:path>
                <a:path w="2040889" h="2425700">
                  <a:moveTo>
                    <a:pt x="1952752" y="2374900"/>
                  </a:moveTo>
                  <a:lnTo>
                    <a:pt x="86613" y="2374900"/>
                  </a:lnTo>
                  <a:lnTo>
                    <a:pt x="93725" y="2387600"/>
                  </a:lnTo>
                  <a:lnTo>
                    <a:pt x="1945512" y="2387600"/>
                  </a:lnTo>
                  <a:lnTo>
                    <a:pt x="1952752" y="2374900"/>
                  </a:lnTo>
                  <a:close/>
                </a:path>
                <a:path w="2040889" h="2425700">
                  <a:moveTo>
                    <a:pt x="2040128" y="2311400"/>
                  </a:moveTo>
                  <a:lnTo>
                    <a:pt x="2007234" y="2311400"/>
                  </a:lnTo>
                  <a:lnTo>
                    <a:pt x="2005837" y="2324100"/>
                  </a:lnTo>
                  <a:lnTo>
                    <a:pt x="2003424" y="2336800"/>
                  </a:lnTo>
                  <a:lnTo>
                    <a:pt x="2000249" y="2336800"/>
                  </a:lnTo>
                  <a:lnTo>
                    <a:pt x="1996312" y="2349500"/>
                  </a:lnTo>
                  <a:lnTo>
                    <a:pt x="1991614" y="2362200"/>
                  </a:lnTo>
                  <a:lnTo>
                    <a:pt x="1986153" y="2362200"/>
                  </a:lnTo>
                  <a:lnTo>
                    <a:pt x="1980057" y="2374900"/>
                  </a:lnTo>
                  <a:lnTo>
                    <a:pt x="1973453" y="2374900"/>
                  </a:lnTo>
                  <a:lnTo>
                    <a:pt x="1966214" y="2387600"/>
                  </a:lnTo>
                  <a:lnTo>
                    <a:pt x="2012442" y="2387600"/>
                  </a:lnTo>
                  <a:lnTo>
                    <a:pt x="2031110" y="2349500"/>
                  </a:lnTo>
                  <a:lnTo>
                    <a:pt x="2038349" y="2324100"/>
                  </a:lnTo>
                  <a:lnTo>
                    <a:pt x="2040128" y="2311400"/>
                  </a:lnTo>
                  <a:close/>
                </a:path>
                <a:path w="2040889" h="2425700">
                  <a:moveTo>
                    <a:pt x="91440" y="2362200"/>
                  </a:moveTo>
                  <a:lnTo>
                    <a:pt x="67437" y="2362200"/>
                  </a:lnTo>
                  <a:lnTo>
                    <a:pt x="73532" y="2374900"/>
                  </a:lnTo>
                  <a:lnTo>
                    <a:pt x="97535" y="2374900"/>
                  </a:lnTo>
                  <a:lnTo>
                    <a:pt x="91440" y="2362200"/>
                  </a:lnTo>
                  <a:close/>
                </a:path>
                <a:path w="2040889" h="2425700">
                  <a:moveTo>
                    <a:pt x="1971929" y="2362200"/>
                  </a:moveTo>
                  <a:lnTo>
                    <a:pt x="1953006" y="2362200"/>
                  </a:lnTo>
                  <a:lnTo>
                    <a:pt x="1947036" y="2374900"/>
                  </a:lnTo>
                  <a:lnTo>
                    <a:pt x="1966086" y="2374900"/>
                  </a:lnTo>
                  <a:lnTo>
                    <a:pt x="1971929" y="2362200"/>
                  </a:lnTo>
                  <a:close/>
                </a:path>
                <a:path w="2040889" h="2425700">
                  <a:moveTo>
                    <a:pt x="74548" y="38100"/>
                  </a:moveTo>
                  <a:lnTo>
                    <a:pt x="28193" y="38100"/>
                  </a:lnTo>
                  <a:lnTo>
                    <a:pt x="20954" y="50800"/>
                  </a:lnTo>
                  <a:lnTo>
                    <a:pt x="5334" y="88900"/>
                  </a:lnTo>
                  <a:lnTo>
                    <a:pt x="0" y="127000"/>
                  </a:lnTo>
                  <a:lnTo>
                    <a:pt x="0" y="2311400"/>
                  </a:lnTo>
                  <a:lnTo>
                    <a:pt x="762" y="2324100"/>
                  </a:lnTo>
                  <a:lnTo>
                    <a:pt x="2920" y="2336800"/>
                  </a:lnTo>
                  <a:lnTo>
                    <a:pt x="6095" y="2349500"/>
                  </a:lnTo>
                  <a:lnTo>
                    <a:pt x="10540" y="2362200"/>
                  </a:lnTo>
                  <a:lnTo>
                    <a:pt x="48768" y="2362200"/>
                  </a:lnTo>
                  <a:lnTo>
                    <a:pt x="44068" y="2349500"/>
                  </a:lnTo>
                  <a:lnTo>
                    <a:pt x="40131" y="2336800"/>
                  </a:lnTo>
                  <a:lnTo>
                    <a:pt x="37084" y="2336800"/>
                  </a:lnTo>
                  <a:lnTo>
                    <a:pt x="34797" y="2324100"/>
                  </a:lnTo>
                  <a:lnTo>
                    <a:pt x="33273" y="2311400"/>
                  </a:lnTo>
                  <a:lnTo>
                    <a:pt x="32893" y="2298700"/>
                  </a:lnTo>
                  <a:lnTo>
                    <a:pt x="32893" y="127000"/>
                  </a:lnTo>
                  <a:lnTo>
                    <a:pt x="33400" y="114300"/>
                  </a:lnTo>
                  <a:lnTo>
                    <a:pt x="34797" y="101600"/>
                  </a:lnTo>
                  <a:lnTo>
                    <a:pt x="37210" y="88900"/>
                  </a:lnTo>
                  <a:lnTo>
                    <a:pt x="40385" y="88900"/>
                  </a:lnTo>
                  <a:lnTo>
                    <a:pt x="44322" y="76200"/>
                  </a:lnTo>
                  <a:lnTo>
                    <a:pt x="49021" y="63500"/>
                  </a:lnTo>
                  <a:lnTo>
                    <a:pt x="54482" y="63500"/>
                  </a:lnTo>
                  <a:lnTo>
                    <a:pt x="60578" y="50800"/>
                  </a:lnTo>
                  <a:lnTo>
                    <a:pt x="67309" y="50800"/>
                  </a:lnTo>
                  <a:lnTo>
                    <a:pt x="74548" y="38100"/>
                  </a:lnTo>
                  <a:close/>
                </a:path>
                <a:path w="2040889" h="2425700">
                  <a:moveTo>
                    <a:pt x="74803" y="2349500"/>
                  </a:moveTo>
                  <a:lnTo>
                    <a:pt x="57531" y="2349500"/>
                  </a:lnTo>
                  <a:lnTo>
                    <a:pt x="62356" y="2362200"/>
                  </a:lnTo>
                  <a:lnTo>
                    <a:pt x="80137" y="2362200"/>
                  </a:lnTo>
                  <a:lnTo>
                    <a:pt x="74803" y="2349500"/>
                  </a:lnTo>
                  <a:close/>
                </a:path>
                <a:path w="2040889" h="2425700">
                  <a:moveTo>
                    <a:pt x="1982216" y="2349500"/>
                  </a:moveTo>
                  <a:lnTo>
                    <a:pt x="1968627" y="2349500"/>
                  </a:lnTo>
                  <a:lnTo>
                    <a:pt x="1963801" y="2362200"/>
                  </a:lnTo>
                  <a:lnTo>
                    <a:pt x="1977390" y="2362200"/>
                  </a:lnTo>
                  <a:lnTo>
                    <a:pt x="1982216" y="2349500"/>
                  </a:lnTo>
                  <a:close/>
                </a:path>
                <a:path w="2040889" h="2425700">
                  <a:moveTo>
                    <a:pt x="57657" y="2324100"/>
                  </a:moveTo>
                  <a:lnTo>
                    <a:pt x="47370" y="2324100"/>
                  </a:lnTo>
                  <a:lnTo>
                    <a:pt x="50037" y="2336800"/>
                  </a:lnTo>
                  <a:lnTo>
                    <a:pt x="53466" y="2349500"/>
                  </a:lnTo>
                  <a:lnTo>
                    <a:pt x="66293" y="2349500"/>
                  </a:lnTo>
                  <a:lnTo>
                    <a:pt x="62865" y="2336800"/>
                  </a:lnTo>
                  <a:lnTo>
                    <a:pt x="59943" y="2336800"/>
                  </a:lnTo>
                  <a:lnTo>
                    <a:pt x="57657" y="2324100"/>
                  </a:lnTo>
                  <a:close/>
                </a:path>
                <a:path w="2040889" h="2425700">
                  <a:moveTo>
                    <a:pt x="1989962" y="2336800"/>
                  </a:moveTo>
                  <a:lnTo>
                    <a:pt x="1976501" y="2336800"/>
                  </a:lnTo>
                  <a:lnTo>
                    <a:pt x="1972818" y="2349500"/>
                  </a:lnTo>
                  <a:lnTo>
                    <a:pt x="1986407" y="2349500"/>
                  </a:lnTo>
                  <a:lnTo>
                    <a:pt x="1989962" y="2336800"/>
                  </a:lnTo>
                  <a:close/>
                </a:path>
                <a:path w="2040889" h="2425700">
                  <a:moveTo>
                    <a:pt x="1996312" y="2311400"/>
                  </a:moveTo>
                  <a:lnTo>
                    <a:pt x="1985264" y="2311400"/>
                  </a:lnTo>
                  <a:lnTo>
                    <a:pt x="1984120" y="2324100"/>
                  </a:lnTo>
                  <a:lnTo>
                    <a:pt x="1982216" y="2324100"/>
                  </a:lnTo>
                  <a:lnTo>
                    <a:pt x="1979676" y="2336800"/>
                  </a:lnTo>
                  <a:lnTo>
                    <a:pt x="1992757" y="2336800"/>
                  </a:lnTo>
                  <a:lnTo>
                    <a:pt x="1994916" y="2324100"/>
                  </a:lnTo>
                  <a:lnTo>
                    <a:pt x="1996312" y="2311400"/>
                  </a:lnTo>
                  <a:close/>
                </a:path>
                <a:path w="2040889" h="2425700">
                  <a:moveTo>
                    <a:pt x="56515" y="101600"/>
                  </a:moveTo>
                  <a:lnTo>
                    <a:pt x="45719" y="101600"/>
                  </a:lnTo>
                  <a:lnTo>
                    <a:pt x="44322" y="114300"/>
                  </a:lnTo>
                  <a:lnTo>
                    <a:pt x="43941" y="127000"/>
                  </a:lnTo>
                  <a:lnTo>
                    <a:pt x="43815" y="2298700"/>
                  </a:lnTo>
                  <a:lnTo>
                    <a:pt x="44195" y="2311400"/>
                  </a:lnTo>
                  <a:lnTo>
                    <a:pt x="45338" y="2324100"/>
                  </a:lnTo>
                  <a:lnTo>
                    <a:pt x="56006" y="2324100"/>
                  </a:lnTo>
                  <a:lnTo>
                    <a:pt x="54990" y="2311400"/>
                  </a:lnTo>
                  <a:lnTo>
                    <a:pt x="54863" y="2298700"/>
                  </a:lnTo>
                  <a:lnTo>
                    <a:pt x="54863" y="127000"/>
                  </a:lnTo>
                  <a:lnTo>
                    <a:pt x="55371" y="114300"/>
                  </a:lnTo>
                  <a:lnTo>
                    <a:pt x="56515" y="101600"/>
                  </a:lnTo>
                  <a:close/>
                </a:path>
                <a:path w="2040889" h="2425700">
                  <a:moveTo>
                    <a:pt x="1990597" y="88900"/>
                  </a:moveTo>
                  <a:lnTo>
                    <a:pt x="1980692" y="88900"/>
                  </a:lnTo>
                  <a:lnTo>
                    <a:pt x="1982978" y="101600"/>
                  </a:lnTo>
                  <a:lnTo>
                    <a:pt x="1984629" y="114300"/>
                  </a:lnTo>
                  <a:lnTo>
                    <a:pt x="1985645" y="114300"/>
                  </a:lnTo>
                  <a:lnTo>
                    <a:pt x="1985771" y="2311400"/>
                  </a:lnTo>
                  <a:lnTo>
                    <a:pt x="1996694" y="2311400"/>
                  </a:lnTo>
                  <a:lnTo>
                    <a:pt x="1996820" y="127000"/>
                  </a:lnTo>
                  <a:lnTo>
                    <a:pt x="1996440" y="114300"/>
                  </a:lnTo>
                  <a:lnTo>
                    <a:pt x="1995296" y="101600"/>
                  </a:lnTo>
                  <a:lnTo>
                    <a:pt x="1993265" y="101600"/>
                  </a:lnTo>
                  <a:lnTo>
                    <a:pt x="1990597" y="88900"/>
                  </a:lnTo>
                  <a:close/>
                </a:path>
                <a:path w="2040889" h="2425700">
                  <a:moveTo>
                    <a:pt x="2037715" y="88900"/>
                  </a:moveTo>
                  <a:lnTo>
                    <a:pt x="2003552" y="88900"/>
                  </a:lnTo>
                  <a:lnTo>
                    <a:pt x="2005837" y="101600"/>
                  </a:lnTo>
                  <a:lnTo>
                    <a:pt x="2007361" y="114300"/>
                  </a:lnTo>
                  <a:lnTo>
                    <a:pt x="2007743" y="127000"/>
                  </a:lnTo>
                  <a:lnTo>
                    <a:pt x="2007743" y="2311400"/>
                  </a:lnTo>
                  <a:lnTo>
                    <a:pt x="2040635" y="2311400"/>
                  </a:lnTo>
                  <a:lnTo>
                    <a:pt x="2040635" y="114300"/>
                  </a:lnTo>
                  <a:lnTo>
                    <a:pt x="2039873" y="101600"/>
                  </a:lnTo>
                  <a:lnTo>
                    <a:pt x="2037715" y="88900"/>
                  </a:lnTo>
                  <a:close/>
                </a:path>
                <a:path w="2040889" h="2425700">
                  <a:moveTo>
                    <a:pt x="67818" y="76200"/>
                  </a:moveTo>
                  <a:lnTo>
                    <a:pt x="54228" y="76200"/>
                  </a:lnTo>
                  <a:lnTo>
                    <a:pt x="50672" y="88900"/>
                  </a:lnTo>
                  <a:lnTo>
                    <a:pt x="47878" y="101600"/>
                  </a:lnTo>
                  <a:lnTo>
                    <a:pt x="58419" y="101600"/>
                  </a:lnTo>
                  <a:lnTo>
                    <a:pt x="60959" y="88900"/>
                  </a:lnTo>
                  <a:lnTo>
                    <a:pt x="64134" y="88900"/>
                  </a:lnTo>
                  <a:lnTo>
                    <a:pt x="67818" y="76200"/>
                  </a:lnTo>
                  <a:close/>
                </a:path>
                <a:path w="2040889" h="2425700">
                  <a:moveTo>
                    <a:pt x="1978279" y="63500"/>
                  </a:moveTo>
                  <a:lnTo>
                    <a:pt x="1960626" y="63500"/>
                  </a:lnTo>
                  <a:lnTo>
                    <a:pt x="1965706" y="76200"/>
                  </a:lnTo>
                  <a:lnTo>
                    <a:pt x="1970023" y="76200"/>
                  </a:lnTo>
                  <a:lnTo>
                    <a:pt x="1974342" y="88900"/>
                  </a:lnTo>
                  <a:lnTo>
                    <a:pt x="1987169" y="88900"/>
                  </a:lnTo>
                  <a:lnTo>
                    <a:pt x="1983105" y="76200"/>
                  </a:lnTo>
                  <a:lnTo>
                    <a:pt x="1978279" y="63500"/>
                  </a:lnTo>
                  <a:close/>
                </a:path>
                <a:path w="2040889" h="2425700">
                  <a:moveTo>
                    <a:pt x="2002535" y="25400"/>
                  </a:moveTo>
                  <a:lnTo>
                    <a:pt x="1933067" y="25400"/>
                  </a:lnTo>
                  <a:lnTo>
                    <a:pt x="1942083" y="38100"/>
                  </a:lnTo>
                  <a:lnTo>
                    <a:pt x="1966595" y="38100"/>
                  </a:lnTo>
                  <a:lnTo>
                    <a:pt x="1973833" y="50800"/>
                  </a:lnTo>
                  <a:lnTo>
                    <a:pt x="1980437" y="50800"/>
                  </a:lnTo>
                  <a:lnTo>
                    <a:pt x="1986407" y="63500"/>
                  </a:lnTo>
                  <a:lnTo>
                    <a:pt x="1991868" y="63500"/>
                  </a:lnTo>
                  <a:lnTo>
                    <a:pt x="1996567" y="76200"/>
                  </a:lnTo>
                  <a:lnTo>
                    <a:pt x="2000504" y="88900"/>
                  </a:lnTo>
                  <a:lnTo>
                    <a:pt x="2034540" y="88900"/>
                  </a:lnTo>
                  <a:lnTo>
                    <a:pt x="2030095" y="76200"/>
                  </a:lnTo>
                  <a:lnTo>
                    <a:pt x="2024633" y="63500"/>
                  </a:lnTo>
                  <a:lnTo>
                    <a:pt x="2018157" y="50800"/>
                  </a:lnTo>
                  <a:lnTo>
                    <a:pt x="2011045" y="38100"/>
                  </a:lnTo>
                  <a:lnTo>
                    <a:pt x="2002535" y="25400"/>
                  </a:lnTo>
                  <a:close/>
                </a:path>
                <a:path w="2040889" h="2425700">
                  <a:moveTo>
                    <a:pt x="81915" y="63500"/>
                  </a:moveTo>
                  <a:lnTo>
                    <a:pt x="63245" y="63500"/>
                  </a:lnTo>
                  <a:lnTo>
                    <a:pt x="58419" y="76200"/>
                  </a:lnTo>
                  <a:lnTo>
                    <a:pt x="76962" y="76200"/>
                  </a:lnTo>
                  <a:lnTo>
                    <a:pt x="81915" y="63500"/>
                  </a:lnTo>
                  <a:close/>
                </a:path>
                <a:path w="2040889" h="2425700">
                  <a:moveTo>
                    <a:pt x="100075" y="50800"/>
                  </a:moveTo>
                  <a:lnTo>
                    <a:pt x="81153" y="50800"/>
                  </a:lnTo>
                  <a:lnTo>
                    <a:pt x="74548" y="63500"/>
                  </a:lnTo>
                  <a:lnTo>
                    <a:pt x="93598" y="63500"/>
                  </a:lnTo>
                  <a:lnTo>
                    <a:pt x="100075" y="50800"/>
                  </a:lnTo>
                  <a:close/>
                </a:path>
                <a:path w="2040889" h="2425700">
                  <a:moveTo>
                    <a:pt x="1961007" y="50800"/>
                  </a:moveTo>
                  <a:lnTo>
                    <a:pt x="1943227" y="50800"/>
                  </a:lnTo>
                  <a:lnTo>
                    <a:pt x="1949322" y="63500"/>
                  </a:lnTo>
                  <a:lnTo>
                    <a:pt x="1967230" y="63500"/>
                  </a:lnTo>
                  <a:lnTo>
                    <a:pt x="1961007" y="50800"/>
                  </a:lnTo>
                  <a:close/>
                </a:path>
                <a:path w="2040889" h="2425700">
                  <a:moveTo>
                    <a:pt x="1939290" y="38100"/>
                  </a:moveTo>
                  <a:lnTo>
                    <a:pt x="102869" y="38100"/>
                  </a:lnTo>
                  <a:lnTo>
                    <a:pt x="95250" y="50800"/>
                  </a:lnTo>
                  <a:lnTo>
                    <a:pt x="1947036" y="50800"/>
                  </a:lnTo>
                  <a:lnTo>
                    <a:pt x="1939290" y="38100"/>
                  </a:lnTo>
                  <a:close/>
                </a:path>
                <a:path w="2040889" h="2425700">
                  <a:moveTo>
                    <a:pt x="1983740" y="12700"/>
                  </a:moveTo>
                  <a:lnTo>
                    <a:pt x="54737" y="12700"/>
                  </a:lnTo>
                  <a:lnTo>
                    <a:pt x="45338" y="25400"/>
                  </a:lnTo>
                  <a:lnTo>
                    <a:pt x="36068" y="38100"/>
                  </a:lnTo>
                  <a:lnTo>
                    <a:pt x="99187" y="38100"/>
                  </a:lnTo>
                  <a:lnTo>
                    <a:pt x="108203" y="25400"/>
                  </a:lnTo>
                  <a:lnTo>
                    <a:pt x="1993519" y="25400"/>
                  </a:lnTo>
                  <a:lnTo>
                    <a:pt x="1983740" y="12700"/>
                  </a:lnTo>
                  <a:close/>
                </a:path>
                <a:path w="2040889" h="2425700">
                  <a:moveTo>
                    <a:pt x="1962022" y="0"/>
                  </a:moveTo>
                  <a:lnTo>
                    <a:pt x="76200" y="0"/>
                  </a:lnTo>
                  <a:lnTo>
                    <a:pt x="65278" y="12700"/>
                  </a:lnTo>
                  <a:lnTo>
                    <a:pt x="1973198" y="12700"/>
                  </a:lnTo>
                  <a:lnTo>
                    <a:pt x="1962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47110" y="2321319"/>
            <a:ext cx="377190" cy="183515"/>
          </a:xfrm>
          <a:prstGeom prst="rect">
            <a:avLst/>
          </a:prstGeom>
        </p:spPr>
        <p:txBody>
          <a:bodyPr vert="vert270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80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9064" y="2255195"/>
            <a:ext cx="1376680" cy="1221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105"/>
              </a:spcBef>
            </a:pP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Asignar </a:t>
            </a:r>
            <a:r>
              <a:rPr sz="17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puntaje</a:t>
            </a:r>
            <a:r>
              <a:rPr sz="17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17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sz="1700" spc="-5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puntos de </a:t>
            </a:r>
            <a:r>
              <a:rPr sz="17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foco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52444" y="2202179"/>
            <a:ext cx="2039620" cy="2438400"/>
            <a:chOff x="3552444" y="2202179"/>
            <a:chExt cx="2039620" cy="2438400"/>
          </a:xfrm>
        </p:grpSpPr>
        <p:sp>
          <p:nvSpPr>
            <p:cNvPr id="11" name="object 11"/>
            <p:cNvSpPr/>
            <p:nvPr/>
          </p:nvSpPr>
          <p:spPr>
            <a:xfrm>
              <a:off x="3579876" y="2229611"/>
              <a:ext cx="1984375" cy="2383790"/>
            </a:xfrm>
            <a:custGeom>
              <a:avLst/>
              <a:gdLst/>
              <a:ahLst/>
              <a:cxnLst/>
              <a:rect l="l" t="t" r="r" b="b"/>
              <a:pathLst>
                <a:path w="1984375" h="2383790">
                  <a:moveTo>
                    <a:pt x="1885061" y="0"/>
                  </a:moveTo>
                  <a:lnTo>
                    <a:pt x="99187" y="0"/>
                  </a:lnTo>
                  <a:lnTo>
                    <a:pt x="60596" y="7800"/>
                  </a:lnTo>
                  <a:lnTo>
                    <a:pt x="29067" y="29067"/>
                  </a:lnTo>
                  <a:lnTo>
                    <a:pt x="7800" y="60596"/>
                  </a:lnTo>
                  <a:lnTo>
                    <a:pt x="0" y="99187"/>
                  </a:lnTo>
                  <a:lnTo>
                    <a:pt x="0" y="2284349"/>
                  </a:lnTo>
                  <a:lnTo>
                    <a:pt x="7800" y="2322939"/>
                  </a:lnTo>
                  <a:lnTo>
                    <a:pt x="29067" y="2354468"/>
                  </a:lnTo>
                  <a:lnTo>
                    <a:pt x="60596" y="2375735"/>
                  </a:lnTo>
                  <a:lnTo>
                    <a:pt x="99187" y="2383536"/>
                  </a:lnTo>
                  <a:lnTo>
                    <a:pt x="1885061" y="2383536"/>
                  </a:lnTo>
                  <a:lnTo>
                    <a:pt x="1923651" y="2375735"/>
                  </a:lnTo>
                  <a:lnTo>
                    <a:pt x="1955180" y="2354468"/>
                  </a:lnTo>
                  <a:lnTo>
                    <a:pt x="1976447" y="2322939"/>
                  </a:lnTo>
                  <a:lnTo>
                    <a:pt x="1984248" y="2284349"/>
                  </a:lnTo>
                  <a:lnTo>
                    <a:pt x="1984248" y="99187"/>
                  </a:lnTo>
                  <a:lnTo>
                    <a:pt x="1976447" y="60596"/>
                  </a:lnTo>
                  <a:lnTo>
                    <a:pt x="1955180" y="29067"/>
                  </a:lnTo>
                  <a:lnTo>
                    <a:pt x="1923651" y="7800"/>
                  </a:lnTo>
                  <a:lnTo>
                    <a:pt x="1885061" y="0"/>
                  </a:lnTo>
                  <a:close/>
                </a:path>
              </a:pathLst>
            </a:custGeom>
            <a:solidFill>
              <a:srgbClr val="DA1F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52444" y="2202179"/>
              <a:ext cx="2039620" cy="2438400"/>
            </a:xfrm>
            <a:custGeom>
              <a:avLst/>
              <a:gdLst/>
              <a:ahLst/>
              <a:cxnLst/>
              <a:rect l="l" t="t" r="r" b="b"/>
              <a:pathLst>
                <a:path w="2039620" h="2438400">
                  <a:moveTo>
                    <a:pt x="1973960" y="2425700"/>
                  </a:moveTo>
                  <a:lnTo>
                    <a:pt x="67436" y="2425700"/>
                  </a:lnTo>
                  <a:lnTo>
                    <a:pt x="78612" y="2438400"/>
                  </a:lnTo>
                  <a:lnTo>
                    <a:pt x="1963039" y="2438400"/>
                  </a:lnTo>
                  <a:lnTo>
                    <a:pt x="1973960" y="2425700"/>
                  </a:lnTo>
                  <a:close/>
                </a:path>
                <a:path w="2039620" h="2438400">
                  <a:moveTo>
                    <a:pt x="2002916" y="2400300"/>
                  </a:moveTo>
                  <a:lnTo>
                    <a:pt x="1948688" y="2400300"/>
                  </a:lnTo>
                  <a:lnTo>
                    <a:pt x="1940178" y="2413000"/>
                  </a:lnTo>
                  <a:lnTo>
                    <a:pt x="47243" y="2413000"/>
                  </a:lnTo>
                  <a:lnTo>
                    <a:pt x="57022" y="2425700"/>
                  </a:lnTo>
                  <a:lnTo>
                    <a:pt x="1984375" y="2425700"/>
                  </a:lnTo>
                  <a:lnTo>
                    <a:pt x="1994027" y="2413000"/>
                  </a:lnTo>
                  <a:lnTo>
                    <a:pt x="2002916" y="2400300"/>
                  </a:lnTo>
                  <a:close/>
                </a:path>
                <a:path w="2039620" h="2438400">
                  <a:moveTo>
                    <a:pt x="54228" y="2374900"/>
                  </a:moveTo>
                  <a:lnTo>
                    <a:pt x="16001" y="2374900"/>
                  </a:lnTo>
                  <a:lnTo>
                    <a:pt x="22478" y="2387600"/>
                  </a:lnTo>
                  <a:lnTo>
                    <a:pt x="29717" y="2400300"/>
                  </a:lnTo>
                  <a:lnTo>
                    <a:pt x="38100" y="2413000"/>
                  </a:lnTo>
                  <a:lnTo>
                    <a:pt x="98551" y="2413000"/>
                  </a:lnTo>
                  <a:lnTo>
                    <a:pt x="90042" y="2400300"/>
                  </a:lnTo>
                  <a:lnTo>
                    <a:pt x="74040" y="2400300"/>
                  </a:lnTo>
                  <a:lnTo>
                    <a:pt x="66801" y="2387600"/>
                  </a:lnTo>
                  <a:lnTo>
                    <a:pt x="60197" y="2387600"/>
                  </a:lnTo>
                  <a:lnTo>
                    <a:pt x="54228" y="2374900"/>
                  </a:lnTo>
                  <a:close/>
                </a:path>
                <a:path w="2039620" h="2438400">
                  <a:moveTo>
                    <a:pt x="1951227" y="2387600"/>
                  </a:moveTo>
                  <a:lnTo>
                    <a:pt x="86613" y="2387600"/>
                  </a:lnTo>
                  <a:lnTo>
                    <a:pt x="93852" y="2400300"/>
                  </a:lnTo>
                  <a:lnTo>
                    <a:pt x="1943989" y="2400300"/>
                  </a:lnTo>
                  <a:lnTo>
                    <a:pt x="1951227" y="2387600"/>
                  </a:lnTo>
                  <a:close/>
                </a:path>
                <a:path w="2039620" h="2438400">
                  <a:moveTo>
                    <a:pt x="2038603" y="2324100"/>
                  </a:moveTo>
                  <a:lnTo>
                    <a:pt x="2005710" y="2324100"/>
                  </a:lnTo>
                  <a:lnTo>
                    <a:pt x="2004314" y="2336800"/>
                  </a:lnTo>
                  <a:lnTo>
                    <a:pt x="2001901" y="2349500"/>
                  </a:lnTo>
                  <a:lnTo>
                    <a:pt x="1998726" y="2349500"/>
                  </a:lnTo>
                  <a:lnTo>
                    <a:pt x="1994789" y="2362200"/>
                  </a:lnTo>
                  <a:lnTo>
                    <a:pt x="1990089" y="2374900"/>
                  </a:lnTo>
                  <a:lnTo>
                    <a:pt x="1984628" y="2374900"/>
                  </a:lnTo>
                  <a:lnTo>
                    <a:pt x="1978532" y="2387600"/>
                  </a:lnTo>
                  <a:lnTo>
                    <a:pt x="1971928" y="2387600"/>
                  </a:lnTo>
                  <a:lnTo>
                    <a:pt x="1964689" y="2400300"/>
                  </a:lnTo>
                  <a:lnTo>
                    <a:pt x="2010917" y="2400300"/>
                  </a:lnTo>
                  <a:lnTo>
                    <a:pt x="2029586" y="2362200"/>
                  </a:lnTo>
                  <a:lnTo>
                    <a:pt x="2036826" y="2336800"/>
                  </a:lnTo>
                  <a:lnTo>
                    <a:pt x="2038603" y="2324100"/>
                  </a:lnTo>
                  <a:close/>
                </a:path>
                <a:path w="2039620" h="2438400">
                  <a:moveTo>
                    <a:pt x="91439" y="2374900"/>
                  </a:moveTo>
                  <a:lnTo>
                    <a:pt x="67563" y="2374900"/>
                  </a:lnTo>
                  <a:lnTo>
                    <a:pt x="73278" y="2387600"/>
                  </a:lnTo>
                  <a:lnTo>
                    <a:pt x="97535" y="2387600"/>
                  </a:lnTo>
                  <a:lnTo>
                    <a:pt x="91439" y="2374900"/>
                  </a:lnTo>
                  <a:close/>
                </a:path>
                <a:path w="2039620" h="2438400">
                  <a:moveTo>
                    <a:pt x="1970404" y="2374900"/>
                  </a:moveTo>
                  <a:lnTo>
                    <a:pt x="1951481" y="2374900"/>
                  </a:lnTo>
                  <a:lnTo>
                    <a:pt x="1945513" y="2387600"/>
                  </a:lnTo>
                  <a:lnTo>
                    <a:pt x="1964563" y="2387600"/>
                  </a:lnTo>
                  <a:lnTo>
                    <a:pt x="1970404" y="2374900"/>
                  </a:lnTo>
                  <a:close/>
                </a:path>
                <a:path w="2039620" h="2438400">
                  <a:moveTo>
                    <a:pt x="32892" y="127000"/>
                  </a:moveTo>
                  <a:lnTo>
                    <a:pt x="0" y="127000"/>
                  </a:lnTo>
                  <a:lnTo>
                    <a:pt x="0" y="2324100"/>
                  </a:lnTo>
                  <a:lnTo>
                    <a:pt x="761" y="2336800"/>
                  </a:lnTo>
                  <a:lnTo>
                    <a:pt x="2920" y="2349500"/>
                  </a:lnTo>
                  <a:lnTo>
                    <a:pt x="6222" y="2362200"/>
                  </a:lnTo>
                  <a:lnTo>
                    <a:pt x="10540" y="2374900"/>
                  </a:lnTo>
                  <a:lnTo>
                    <a:pt x="48767" y="2374900"/>
                  </a:lnTo>
                  <a:lnTo>
                    <a:pt x="44068" y="2362200"/>
                  </a:lnTo>
                  <a:lnTo>
                    <a:pt x="40131" y="2349500"/>
                  </a:lnTo>
                  <a:lnTo>
                    <a:pt x="37083" y="2349500"/>
                  </a:lnTo>
                  <a:lnTo>
                    <a:pt x="34797" y="2336800"/>
                  </a:lnTo>
                  <a:lnTo>
                    <a:pt x="33273" y="2324100"/>
                  </a:lnTo>
                  <a:lnTo>
                    <a:pt x="32892" y="2324100"/>
                  </a:lnTo>
                  <a:lnTo>
                    <a:pt x="32892" y="127000"/>
                  </a:lnTo>
                  <a:close/>
                </a:path>
                <a:path w="2039620" h="2438400">
                  <a:moveTo>
                    <a:pt x="74929" y="2362200"/>
                  </a:moveTo>
                  <a:lnTo>
                    <a:pt x="57530" y="2362200"/>
                  </a:lnTo>
                  <a:lnTo>
                    <a:pt x="62356" y="2374900"/>
                  </a:lnTo>
                  <a:lnTo>
                    <a:pt x="79882" y="2374900"/>
                  </a:lnTo>
                  <a:lnTo>
                    <a:pt x="74929" y="2362200"/>
                  </a:lnTo>
                  <a:close/>
                </a:path>
                <a:path w="2039620" h="2438400">
                  <a:moveTo>
                    <a:pt x="1980691" y="2362200"/>
                  </a:moveTo>
                  <a:lnTo>
                    <a:pt x="1967102" y="2362200"/>
                  </a:lnTo>
                  <a:lnTo>
                    <a:pt x="1962277" y="2374900"/>
                  </a:lnTo>
                  <a:lnTo>
                    <a:pt x="1975865" y="2374900"/>
                  </a:lnTo>
                  <a:lnTo>
                    <a:pt x="1980691" y="2362200"/>
                  </a:lnTo>
                  <a:close/>
                </a:path>
                <a:path w="2039620" h="2438400">
                  <a:moveTo>
                    <a:pt x="57657" y="2336800"/>
                  </a:moveTo>
                  <a:lnTo>
                    <a:pt x="47370" y="2336800"/>
                  </a:lnTo>
                  <a:lnTo>
                    <a:pt x="50037" y="2349500"/>
                  </a:lnTo>
                  <a:lnTo>
                    <a:pt x="53466" y="2362200"/>
                  </a:lnTo>
                  <a:lnTo>
                    <a:pt x="66293" y="2362200"/>
                  </a:lnTo>
                  <a:lnTo>
                    <a:pt x="62864" y="2349500"/>
                  </a:lnTo>
                  <a:lnTo>
                    <a:pt x="59943" y="2349500"/>
                  </a:lnTo>
                  <a:lnTo>
                    <a:pt x="57657" y="2336800"/>
                  </a:lnTo>
                  <a:close/>
                </a:path>
                <a:path w="2039620" h="2438400">
                  <a:moveTo>
                    <a:pt x="1988439" y="2349500"/>
                  </a:moveTo>
                  <a:lnTo>
                    <a:pt x="1974977" y="2349500"/>
                  </a:lnTo>
                  <a:lnTo>
                    <a:pt x="1971293" y="2362200"/>
                  </a:lnTo>
                  <a:lnTo>
                    <a:pt x="1984882" y="2362200"/>
                  </a:lnTo>
                  <a:lnTo>
                    <a:pt x="1988439" y="2349500"/>
                  </a:lnTo>
                  <a:close/>
                </a:path>
                <a:path w="2039620" h="2438400">
                  <a:moveTo>
                    <a:pt x="1994789" y="2324100"/>
                  </a:moveTo>
                  <a:lnTo>
                    <a:pt x="1983739" y="2324100"/>
                  </a:lnTo>
                  <a:lnTo>
                    <a:pt x="1982596" y="2336800"/>
                  </a:lnTo>
                  <a:lnTo>
                    <a:pt x="1980691" y="2336800"/>
                  </a:lnTo>
                  <a:lnTo>
                    <a:pt x="1978152" y="2349500"/>
                  </a:lnTo>
                  <a:lnTo>
                    <a:pt x="1991232" y="2349500"/>
                  </a:lnTo>
                  <a:lnTo>
                    <a:pt x="1993391" y="2336800"/>
                  </a:lnTo>
                  <a:lnTo>
                    <a:pt x="1994789" y="2324100"/>
                  </a:lnTo>
                  <a:close/>
                </a:path>
                <a:path w="2039620" h="2438400">
                  <a:moveTo>
                    <a:pt x="54863" y="127000"/>
                  </a:moveTo>
                  <a:lnTo>
                    <a:pt x="43941" y="127000"/>
                  </a:lnTo>
                  <a:lnTo>
                    <a:pt x="43814" y="2311400"/>
                  </a:lnTo>
                  <a:lnTo>
                    <a:pt x="44195" y="2324100"/>
                  </a:lnTo>
                  <a:lnTo>
                    <a:pt x="45338" y="2336800"/>
                  </a:lnTo>
                  <a:lnTo>
                    <a:pt x="56006" y="2336800"/>
                  </a:lnTo>
                  <a:lnTo>
                    <a:pt x="54990" y="2324100"/>
                  </a:lnTo>
                  <a:lnTo>
                    <a:pt x="54863" y="127000"/>
                  </a:lnTo>
                  <a:close/>
                </a:path>
                <a:path w="2039620" h="2438400">
                  <a:moveTo>
                    <a:pt x="1993772" y="114300"/>
                  </a:moveTo>
                  <a:lnTo>
                    <a:pt x="1983104" y="114300"/>
                  </a:lnTo>
                  <a:lnTo>
                    <a:pt x="1984120" y="127000"/>
                  </a:lnTo>
                  <a:lnTo>
                    <a:pt x="1984247" y="2324100"/>
                  </a:lnTo>
                  <a:lnTo>
                    <a:pt x="1995169" y="2324100"/>
                  </a:lnTo>
                  <a:lnTo>
                    <a:pt x="1995296" y="139700"/>
                  </a:lnTo>
                  <a:lnTo>
                    <a:pt x="1994915" y="127000"/>
                  </a:lnTo>
                  <a:lnTo>
                    <a:pt x="1993772" y="114300"/>
                  </a:lnTo>
                  <a:close/>
                </a:path>
                <a:path w="2039620" h="2438400">
                  <a:moveTo>
                    <a:pt x="2028570" y="76200"/>
                  </a:moveTo>
                  <a:lnTo>
                    <a:pt x="1990343" y="76200"/>
                  </a:lnTo>
                  <a:lnTo>
                    <a:pt x="1995042" y="88900"/>
                  </a:lnTo>
                  <a:lnTo>
                    <a:pt x="1998979" y="101600"/>
                  </a:lnTo>
                  <a:lnTo>
                    <a:pt x="2002027" y="101600"/>
                  </a:lnTo>
                  <a:lnTo>
                    <a:pt x="2004314" y="114300"/>
                  </a:lnTo>
                  <a:lnTo>
                    <a:pt x="2005838" y="127000"/>
                  </a:lnTo>
                  <a:lnTo>
                    <a:pt x="2006218" y="127000"/>
                  </a:lnTo>
                  <a:lnTo>
                    <a:pt x="2006218" y="2324100"/>
                  </a:lnTo>
                  <a:lnTo>
                    <a:pt x="2039111" y="2324100"/>
                  </a:lnTo>
                  <a:lnTo>
                    <a:pt x="2039111" y="127000"/>
                  </a:lnTo>
                  <a:lnTo>
                    <a:pt x="2038350" y="114300"/>
                  </a:lnTo>
                  <a:lnTo>
                    <a:pt x="2036190" y="101600"/>
                  </a:lnTo>
                  <a:lnTo>
                    <a:pt x="2032889" y="88900"/>
                  </a:lnTo>
                  <a:lnTo>
                    <a:pt x="2028570" y="76200"/>
                  </a:lnTo>
                  <a:close/>
                </a:path>
                <a:path w="2039620" h="2438400">
                  <a:moveTo>
                    <a:pt x="99059" y="38100"/>
                  </a:moveTo>
                  <a:lnTo>
                    <a:pt x="36194" y="38100"/>
                  </a:lnTo>
                  <a:lnTo>
                    <a:pt x="28066" y="50800"/>
                  </a:lnTo>
                  <a:lnTo>
                    <a:pt x="9525" y="88900"/>
                  </a:lnTo>
                  <a:lnTo>
                    <a:pt x="507" y="127000"/>
                  </a:lnTo>
                  <a:lnTo>
                    <a:pt x="33400" y="127000"/>
                  </a:lnTo>
                  <a:lnTo>
                    <a:pt x="34797" y="114300"/>
                  </a:lnTo>
                  <a:lnTo>
                    <a:pt x="37210" y="101600"/>
                  </a:lnTo>
                  <a:lnTo>
                    <a:pt x="40385" y="101600"/>
                  </a:lnTo>
                  <a:lnTo>
                    <a:pt x="44322" y="88900"/>
                  </a:lnTo>
                  <a:lnTo>
                    <a:pt x="49021" y="76200"/>
                  </a:lnTo>
                  <a:lnTo>
                    <a:pt x="54482" y="76200"/>
                  </a:lnTo>
                  <a:lnTo>
                    <a:pt x="60578" y="63500"/>
                  </a:lnTo>
                  <a:lnTo>
                    <a:pt x="67182" y="63500"/>
                  </a:lnTo>
                  <a:lnTo>
                    <a:pt x="74548" y="50800"/>
                  </a:lnTo>
                  <a:lnTo>
                    <a:pt x="90550" y="50800"/>
                  </a:lnTo>
                  <a:lnTo>
                    <a:pt x="99059" y="38100"/>
                  </a:lnTo>
                  <a:close/>
                </a:path>
                <a:path w="2039620" h="2438400">
                  <a:moveTo>
                    <a:pt x="60959" y="101600"/>
                  </a:moveTo>
                  <a:lnTo>
                    <a:pt x="47878" y="101600"/>
                  </a:lnTo>
                  <a:lnTo>
                    <a:pt x="45719" y="114300"/>
                  </a:lnTo>
                  <a:lnTo>
                    <a:pt x="44322" y="127000"/>
                  </a:lnTo>
                  <a:lnTo>
                    <a:pt x="55371" y="127000"/>
                  </a:lnTo>
                  <a:lnTo>
                    <a:pt x="56514" y="114300"/>
                  </a:lnTo>
                  <a:lnTo>
                    <a:pt x="58419" y="114300"/>
                  </a:lnTo>
                  <a:lnTo>
                    <a:pt x="60959" y="101600"/>
                  </a:lnTo>
                  <a:close/>
                </a:path>
                <a:path w="2039620" h="2438400">
                  <a:moveTo>
                    <a:pt x="1985644" y="88900"/>
                  </a:moveTo>
                  <a:lnTo>
                    <a:pt x="1972690" y="88900"/>
                  </a:lnTo>
                  <a:lnTo>
                    <a:pt x="1976246" y="101600"/>
                  </a:lnTo>
                  <a:lnTo>
                    <a:pt x="1979167" y="101600"/>
                  </a:lnTo>
                  <a:lnTo>
                    <a:pt x="1981453" y="114300"/>
                  </a:lnTo>
                  <a:lnTo>
                    <a:pt x="1991740" y="114300"/>
                  </a:lnTo>
                  <a:lnTo>
                    <a:pt x="1989073" y="101600"/>
                  </a:lnTo>
                  <a:lnTo>
                    <a:pt x="1985644" y="88900"/>
                  </a:lnTo>
                  <a:close/>
                </a:path>
                <a:path w="2039620" h="2438400">
                  <a:moveTo>
                    <a:pt x="67817" y="88900"/>
                  </a:moveTo>
                  <a:lnTo>
                    <a:pt x="54228" y="88900"/>
                  </a:lnTo>
                  <a:lnTo>
                    <a:pt x="50672" y="101600"/>
                  </a:lnTo>
                  <a:lnTo>
                    <a:pt x="64134" y="101600"/>
                  </a:lnTo>
                  <a:lnTo>
                    <a:pt x="67817" y="88900"/>
                  </a:lnTo>
                  <a:close/>
                </a:path>
                <a:path w="2039620" h="2438400">
                  <a:moveTo>
                    <a:pt x="76834" y="76200"/>
                  </a:moveTo>
                  <a:lnTo>
                    <a:pt x="63372" y="76200"/>
                  </a:lnTo>
                  <a:lnTo>
                    <a:pt x="58419" y="88900"/>
                  </a:lnTo>
                  <a:lnTo>
                    <a:pt x="72135" y="88900"/>
                  </a:lnTo>
                  <a:lnTo>
                    <a:pt x="76834" y="76200"/>
                  </a:lnTo>
                  <a:close/>
                </a:path>
                <a:path w="2039620" h="2438400">
                  <a:moveTo>
                    <a:pt x="1976754" y="76200"/>
                  </a:moveTo>
                  <a:lnTo>
                    <a:pt x="1959102" y="76200"/>
                  </a:lnTo>
                  <a:lnTo>
                    <a:pt x="1964181" y="88900"/>
                  </a:lnTo>
                  <a:lnTo>
                    <a:pt x="1981453" y="88900"/>
                  </a:lnTo>
                  <a:lnTo>
                    <a:pt x="1976754" y="76200"/>
                  </a:lnTo>
                  <a:close/>
                </a:path>
                <a:path w="2039620" h="2438400">
                  <a:moveTo>
                    <a:pt x="93598" y="63500"/>
                  </a:moveTo>
                  <a:lnTo>
                    <a:pt x="74548" y="63500"/>
                  </a:lnTo>
                  <a:lnTo>
                    <a:pt x="68706" y="76200"/>
                  </a:lnTo>
                  <a:lnTo>
                    <a:pt x="87629" y="76200"/>
                  </a:lnTo>
                  <a:lnTo>
                    <a:pt x="93598" y="63500"/>
                  </a:lnTo>
                  <a:close/>
                </a:path>
                <a:path w="2039620" h="2438400">
                  <a:moveTo>
                    <a:pt x="1965705" y="63500"/>
                  </a:moveTo>
                  <a:lnTo>
                    <a:pt x="1941576" y="63500"/>
                  </a:lnTo>
                  <a:lnTo>
                    <a:pt x="1947798" y="76200"/>
                  </a:lnTo>
                  <a:lnTo>
                    <a:pt x="1971547" y="76200"/>
                  </a:lnTo>
                  <a:lnTo>
                    <a:pt x="1965705" y="63500"/>
                  </a:lnTo>
                  <a:close/>
                </a:path>
                <a:path w="2039620" h="2438400">
                  <a:moveTo>
                    <a:pt x="2001011" y="38100"/>
                  </a:moveTo>
                  <a:lnTo>
                    <a:pt x="1940686" y="38100"/>
                  </a:lnTo>
                  <a:lnTo>
                    <a:pt x="1949195" y="50800"/>
                  </a:lnTo>
                  <a:lnTo>
                    <a:pt x="1965070" y="50800"/>
                  </a:lnTo>
                  <a:lnTo>
                    <a:pt x="1972309" y="63500"/>
                  </a:lnTo>
                  <a:lnTo>
                    <a:pt x="1978914" y="63500"/>
                  </a:lnTo>
                  <a:lnTo>
                    <a:pt x="1984882" y="76200"/>
                  </a:lnTo>
                  <a:lnTo>
                    <a:pt x="2023109" y="76200"/>
                  </a:lnTo>
                  <a:lnTo>
                    <a:pt x="2016759" y="63500"/>
                  </a:lnTo>
                  <a:lnTo>
                    <a:pt x="2009393" y="50800"/>
                  </a:lnTo>
                  <a:lnTo>
                    <a:pt x="2001011" y="38100"/>
                  </a:lnTo>
                  <a:close/>
                </a:path>
                <a:path w="2039620" h="2438400">
                  <a:moveTo>
                    <a:pt x="1945385" y="50800"/>
                  </a:moveTo>
                  <a:lnTo>
                    <a:pt x="95250" y="50800"/>
                  </a:lnTo>
                  <a:lnTo>
                    <a:pt x="88010" y="63500"/>
                  </a:lnTo>
                  <a:lnTo>
                    <a:pt x="1952625" y="63500"/>
                  </a:lnTo>
                  <a:lnTo>
                    <a:pt x="1945385" y="50800"/>
                  </a:lnTo>
                  <a:close/>
                </a:path>
                <a:path w="2039620" h="2438400">
                  <a:moveTo>
                    <a:pt x="1982215" y="25400"/>
                  </a:moveTo>
                  <a:lnTo>
                    <a:pt x="54863" y="25400"/>
                  </a:lnTo>
                  <a:lnTo>
                    <a:pt x="45084" y="38100"/>
                  </a:lnTo>
                  <a:lnTo>
                    <a:pt x="1991994" y="38100"/>
                  </a:lnTo>
                  <a:lnTo>
                    <a:pt x="1982215" y="25400"/>
                  </a:lnTo>
                  <a:close/>
                </a:path>
                <a:path w="2039620" h="2438400">
                  <a:moveTo>
                    <a:pt x="1960626" y="12700"/>
                  </a:moveTo>
                  <a:lnTo>
                    <a:pt x="76200" y="12700"/>
                  </a:lnTo>
                  <a:lnTo>
                    <a:pt x="65277" y="25400"/>
                  </a:lnTo>
                  <a:lnTo>
                    <a:pt x="1971675" y="25400"/>
                  </a:lnTo>
                  <a:lnTo>
                    <a:pt x="1960626" y="12700"/>
                  </a:lnTo>
                  <a:close/>
                </a:path>
                <a:path w="2039620" h="2438400">
                  <a:moveTo>
                    <a:pt x="1912492" y="0"/>
                  </a:moveTo>
                  <a:lnTo>
                    <a:pt x="125348" y="0"/>
                  </a:lnTo>
                  <a:lnTo>
                    <a:pt x="112394" y="12700"/>
                  </a:lnTo>
                  <a:lnTo>
                    <a:pt x="1923922" y="12700"/>
                  </a:lnTo>
                  <a:lnTo>
                    <a:pt x="19124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602352" y="2298147"/>
            <a:ext cx="377190" cy="157480"/>
          </a:xfrm>
          <a:prstGeom prst="rect">
            <a:avLst/>
          </a:prstGeom>
        </p:spPr>
        <p:txBody>
          <a:bodyPr vert="vert270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800" dirty="0">
                <a:solidFill>
                  <a:srgbClr val="FFFFFF"/>
                </a:solidFill>
                <a:latin typeface="Lucida Sans Unicode"/>
                <a:cs typeface="Lucida Sans Unicode"/>
              </a:rPr>
              <a:t>B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412235" y="2237739"/>
            <a:ext cx="4235450" cy="2425700"/>
            <a:chOff x="3412235" y="2237739"/>
            <a:chExt cx="4235450" cy="2425700"/>
          </a:xfrm>
        </p:grpSpPr>
        <p:sp>
          <p:nvSpPr>
            <p:cNvPr id="15" name="object 15"/>
            <p:cNvSpPr/>
            <p:nvPr/>
          </p:nvSpPr>
          <p:spPr>
            <a:xfrm>
              <a:off x="3439667" y="4120895"/>
              <a:ext cx="299085" cy="349250"/>
            </a:xfrm>
            <a:custGeom>
              <a:avLst/>
              <a:gdLst/>
              <a:ahLst/>
              <a:cxnLst/>
              <a:rect l="l" t="t" r="r" b="b"/>
              <a:pathLst>
                <a:path w="299085" h="349250">
                  <a:moveTo>
                    <a:pt x="0" y="0"/>
                  </a:moveTo>
                  <a:lnTo>
                    <a:pt x="0" y="348995"/>
                  </a:lnTo>
                  <a:lnTo>
                    <a:pt x="298704" y="1744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12235" y="4093432"/>
              <a:ext cx="353695" cy="404495"/>
            </a:xfrm>
            <a:custGeom>
              <a:avLst/>
              <a:gdLst/>
              <a:ahLst/>
              <a:cxnLst/>
              <a:rect l="l" t="t" r="r" b="b"/>
              <a:pathLst>
                <a:path w="353695" h="404495">
                  <a:moveTo>
                    <a:pt x="27543" y="0"/>
                  </a:moveTo>
                  <a:lnTo>
                    <a:pt x="0" y="27463"/>
                  </a:lnTo>
                  <a:lnTo>
                    <a:pt x="0" y="376459"/>
                  </a:lnTo>
                  <a:lnTo>
                    <a:pt x="27543" y="403907"/>
                  </a:lnTo>
                  <a:lnTo>
                    <a:pt x="34593" y="402941"/>
                  </a:lnTo>
                  <a:lnTo>
                    <a:pt x="41275" y="400081"/>
                  </a:lnTo>
                  <a:lnTo>
                    <a:pt x="98015" y="366934"/>
                  </a:lnTo>
                  <a:lnTo>
                    <a:pt x="32892" y="366934"/>
                  </a:lnTo>
                  <a:lnTo>
                    <a:pt x="32892" y="36988"/>
                  </a:lnTo>
                  <a:lnTo>
                    <a:pt x="98233" y="36988"/>
                  </a:lnTo>
                  <a:lnTo>
                    <a:pt x="41275" y="3714"/>
                  </a:lnTo>
                  <a:lnTo>
                    <a:pt x="34593" y="928"/>
                  </a:lnTo>
                  <a:lnTo>
                    <a:pt x="27543" y="0"/>
                  </a:lnTo>
                  <a:close/>
                </a:path>
                <a:path w="353695" h="404495">
                  <a:moveTo>
                    <a:pt x="98233" y="36988"/>
                  </a:moveTo>
                  <a:lnTo>
                    <a:pt x="32892" y="36988"/>
                  </a:lnTo>
                  <a:lnTo>
                    <a:pt x="315213" y="201961"/>
                  </a:lnTo>
                  <a:lnTo>
                    <a:pt x="32892" y="366934"/>
                  </a:lnTo>
                  <a:lnTo>
                    <a:pt x="98015" y="366934"/>
                  </a:lnTo>
                  <a:lnTo>
                    <a:pt x="339978" y="225583"/>
                  </a:lnTo>
                  <a:lnTo>
                    <a:pt x="345638" y="221232"/>
                  </a:lnTo>
                  <a:lnTo>
                    <a:pt x="349916" y="215630"/>
                  </a:lnTo>
                  <a:lnTo>
                    <a:pt x="352623" y="209099"/>
                  </a:lnTo>
                  <a:lnTo>
                    <a:pt x="353567" y="201961"/>
                  </a:lnTo>
                  <a:lnTo>
                    <a:pt x="352623" y="194821"/>
                  </a:lnTo>
                  <a:lnTo>
                    <a:pt x="349916" y="188277"/>
                  </a:lnTo>
                  <a:lnTo>
                    <a:pt x="345638" y="182637"/>
                  </a:lnTo>
                  <a:lnTo>
                    <a:pt x="339978" y="178212"/>
                  </a:lnTo>
                  <a:lnTo>
                    <a:pt x="98233" y="36988"/>
                  </a:lnTo>
                  <a:close/>
                </a:path>
                <a:path w="353695" h="404495">
                  <a:moveTo>
                    <a:pt x="43941" y="56165"/>
                  </a:moveTo>
                  <a:lnTo>
                    <a:pt x="43941" y="347757"/>
                  </a:lnTo>
                  <a:lnTo>
                    <a:pt x="76549" y="328707"/>
                  </a:lnTo>
                  <a:lnTo>
                    <a:pt x="54863" y="328707"/>
                  </a:lnTo>
                  <a:lnTo>
                    <a:pt x="54863" y="75215"/>
                  </a:lnTo>
                  <a:lnTo>
                    <a:pt x="76549" y="75215"/>
                  </a:lnTo>
                  <a:lnTo>
                    <a:pt x="43941" y="56165"/>
                  </a:lnTo>
                  <a:close/>
                </a:path>
                <a:path w="353695" h="404495">
                  <a:moveTo>
                    <a:pt x="76549" y="75215"/>
                  </a:moveTo>
                  <a:lnTo>
                    <a:pt x="54863" y="75215"/>
                  </a:lnTo>
                  <a:lnTo>
                    <a:pt x="271779" y="201961"/>
                  </a:lnTo>
                  <a:lnTo>
                    <a:pt x="54863" y="328707"/>
                  </a:lnTo>
                  <a:lnTo>
                    <a:pt x="76549" y="328707"/>
                  </a:lnTo>
                  <a:lnTo>
                    <a:pt x="293497" y="201961"/>
                  </a:lnTo>
                  <a:lnTo>
                    <a:pt x="76549" y="75215"/>
                  </a:lnTo>
                  <a:close/>
                </a:path>
              </a:pathLst>
            </a:custGeom>
            <a:solidFill>
              <a:srgbClr val="2CA1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34227" y="2253995"/>
              <a:ext cx="1986280" cy="2382520"/>
            </a:xfrm>
            <a:custGeom>
              <a:avLst/>
              <a:gdLst/>
              <a:ahLst/>
              <a:cxnLst/>
              <a:rect l="l" t="t" r="r" b="b"/>
              <a:pathLst>
                <a:path w="1986279" h="2382520">
                  <a:moveTo>
                    <a:pt x="1886457" y="0"/>
                  </a:moveTo>
                  <a:lnTo>
                    <a:pt x="99313" y="0"/>
                  </a:lnTo>
                  <a:lnTo>
                    <a:pt x="60650" y="7802"/>
                  </a:lnTo>
                  <a:lnTo>
                    <a:pt x="29083" y="29083"/>
                  </a:lnTo>
                  <a:lnTo>
                    <a:pt x="7802" y="60650"/>
                  </a:lnTo>
                  <a:lnTo>
                    <a:pt x="0" y="99313"/>
                  </a:lnTo>
                  <a:lnTo>
                    <a:pt x="0" y="2282697"/>
                  </a:lnTo>
                  <a:lnTo>
                    <a:pt x="7802" y="2321361"/>
                  </a:lnTo>
                  <a:lnTo>
                    <a:pt x="29083" y="2352929"/>
                  </a:lnTo>
                  <a:lnTo>
                    <a:pt x="60650" y="2374209"/>
                  </a:lnTo>
                  <a:lnTo>
                    <a:pt x="99313" y="2382011"/>
                  </a:lnTo>
                  <a:lnTo>
                    <a:pt x="1886457" y="2382011"/>
                  </a:lnTo>
                  <a:lnTo>
                    <a:pt x="1925121" y="2374209"/>
                  </a:lnTo>
                  <a:lnTo>
                    <a:pt x="1956689" y="2352929"/>
                  </a:lnTo>
                  <a:lnTo>
                    <a:pt x="1977969" y="2321361"/>
                  </a:lnTo>
                  <a:lnTo>
                    <a:pt x="1985772" y="2282697"/>
                  </a:lnTo>
                  <a:lnTo>
                    <a:pt x="1985772" y="99313"/>
                  </a:lnTo>
                  <a:lnTo>
                    <a:pt x="1977969" y="60650"/>
                  </a:lnTo>
                  <a:lnTo>
                    <a:pt x="1956689" y="29083"/>
                  </a:lnTo>
                  <a:lnTo>
                    <a:pt x="1925121" y="7802"/>
                  </a:lnTo>
                  <a:lnTo>
                    <a:pt x="1886457" y="0"/>
                  </a:lnTo>
                  <a:close/>
                </a:path>
              </a:pathLst>
            </a:custGeom>
            <a:solidFill>
              <a:srgbClr val="3962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06795" y="2237739"/>
              <a:ext cx="2040889" cy="2425700"/>
            </a:xfrm>
            <a:custGeom>
              <a:avLst/>
              <a:gdLst/>
              <a:ahLst/>
              <a:cxnLst/>
              <a:rect l="l" t="t" r="r" b="b"/>
              <a:pathLst>
                <a:path w="2040890" h="2425700">
                  <a:moveTo>
                    <a:pt x="1975484" y="2413000"/>
                  </a:moveTo>
                  <a:lnTo>
                    <a:pt x="67437" y="2413000"/>
                  </a:lnTo>
                  <a:lnTo>
                    <a:pt x="78739" y="2425700"/>
                  </a:lnTo>
                  <a:lnTo>
                    <a:pt x="1964562" y="2425700"/>
                  </a:lnTo>
                  <a:lnTo>
                    <a:pt x="1975484" y="2413000"/>
                  </a:lnTo>
                  <a:close/>
                </a:path>
                <a:path w="2040890" h="2425700">
                  <a:moveTo>
                    <a:pt x="2004440" y="2387600"/>
                  </a:moveTo>
                  <a:lnTo>
                    <a:pt x="1950211" y="2387600"/>
                  </a:lnTo>
                  <a:lnTo>
                    <a:pt x="1941576" y="2400300"/>
                  </a:lnTo>
                  <a:lnTo>
                    <a:pt x="47116" y="2400300"/>
                  </a:lnTo>
                  <a:lnTo>
                    <a:pt x="57023" y="2413000"/>
                  </a:lnTo>
                  <a:lnTo>
                    <a:pt x="1985899" y="2413000"/>
                  </a:lnTo>
                  <a:lnTo>
                    <a:pt x="1995551" y="2400300"/>
                  </a:lnTo>
                  <a:lnTo>
                    <a:pt x="2004440" y="2387600"/>
                  </a:lnTo>
                  <a:close/>
                </a:path>
                <a:path w="2040890" h="2425700">
                  <a:moveTo>
                    <a:pt x="54228" y="2362200"/>
                  </a:moveTo>
                  <a:lnTo>
                    <a:pt x="16001" y="2362200"/>
                  </a:lnTo>
                  <a:lnTo>
                    <a:pt x="22478" y="2374900"/>
                  </a:lnTo>
                  <a:lnTo>
                    <a:pt x="29717" y="2387600"/>
                  </a:lnTo>
                  <a:lnTo>
                    <a:pt x="38226" y="2400300"/>
                  </a:lnTo>
                  <a:lnTo>
                    <a:pt x="98678" y="2400300"/>
                  </a:lnTo>
                  <a:lnTo>
                    <a:pt x="90042" y="2387600"/>
                  </a:lnTo>
                  <a:lnTo>
                    <a:pt x="74040" y="2387600"/>
                  </a:lnTo>
                  <a:lnTo>
                    <a:pt x="66928" y="2374900"/>
                  </a:lnTo>
                  <a:lnTo>
                    <a:pt x="60198" y="2374900"/>
                  </a:lnTo>
                  <a:lnTo>
                    <a:pt x="54228" y="2362200"/>
                  </a:lnTo>
                  <a:close/>
                </a:path>
                <a:path w="2040890" h="2425700">
                  <a:moveTo>
                    <a:pt x="1952752" y="2374900"/>
                  </a:moveTo>
                  <a:lnTo>
                    <a:pt x="86613" y="2374900"/>
                  </a:lnTo>
                  <a:lnTo>
                    <a:pt x="93725" y="2387600"/>
                  </a:lnTo>
                  <a:lnTo>
                    <a:pt x="1945512" y="2387600"/>
                  </a:lnTo>
                  <a:lnTo>
                    <a:pt x="1952752" y="2374900"/>
                  </a:lnTo>
                  <a:close/>
                </a:path>
                <a:path w="2040890" h="2425700">
                  <a:moveTo>
                    <a:pt x="2040127" y="2311400"/>
                  </a:moveTo>
                  <a:lnTo>
                    <a:pt x="2007234" y="2311400"/>
                  </a:lnTo>
                  <a:lnTo>
                    <a:pt x="2005837" y="2324100"/>
                  </a:lnTo>
                  <a:lnTo>
                    <a:pt x="2003425" y="2336800"/>
                  </a:lnTo>
                  <a:lnTo>
                    <a:pt x="2000250" y="2336800"/>
                  </a:lnTo>
                  <a:lnTo>
                    <a:pt x="1996312" y="2349500"/>
                  </a:lnTo>
                  <a:lnTo>
                    <a:pt x="1991613" y="2362200"/>
                  </a:lnTo>
                  <a:lnTo>
                    <a:pt x="1986152" y="2362200"/>
                  </a:lnTo>
                  <a:lnTo>
                    <a:pt x="1980056" y="2374900"/>
                  </a:lnTo>
                  <a:lnTo>
                    <a:pt x="1973452" y="2374900"/>
                  </a:lnTo>
                  <a:lnTo>
                    <a:pt x="1966213" y="2387600"/>
                  </a:lnTo>
                  <a:lnTo>
                    <a:pt x="2012442" y="2387600"/>
                  </a:lnTo>
                  <a:lnTo>
                    <a:pt x="2031110" y="2349500"/>
                  </a:lnTo>
                  <a:lnTo>
                    <a:pt x="2038350" y="2324100"/>
                  </a:lnTo>
                  <a:lnTo>
                    <a:pt x="2040127" y="2311400"/>
                  </a:lnTo>
                  <a:close/>
                </a:path>
                <a:path w="2040890" h="2425700">
                  <a:moveTo>
                    <a:pt x="91439" y="2362200"/>
                  </a:moveTo>
                  <a:lnTo>
                    <a:pt x="67437" y="2362200"/>
                  </a:lnTo>
                  <a:lnTo>
                    <a:pt x="73532" y="2374900"/>
                  </a:lnTo>
                  <a:lnTo>
                    <a:pt x="97536" y="2374900"/>
                  </a:lnTo>
                  <a:lnTo>
                    <a:pt x="91439" y="2362200"/>
                  </a:lnTo>
                  <a:close/>
                </a:path>
                <a:path w="2040890" h="2425700">
                  <a:moveTo>
                    <a:pt x="1971928" y="2362200"/>
                  </a:moveTo>
                  <a:lnTo>
                    <a:pt x="1953005" y="2362200"/>
                  </a:lnTo>
                  <a:lnTo>
                    <a:pt x="1947036" y="2374900"/>
                  </a:lnTo>
                  <a:lnTo>
                    <a:pt x="1966086" y="2374900"/>
                  </a:lnTo>
                  <a:lnTo>
                    <a:pt x="1971928" y="2362200"/>
                  </a:lnTo>
                  <a:close/>
                </a:path>
                <a:path w="2040890" h="2425700">
                  <a:moveTo>
                    <a:pt x="74549" y="38100"/>
                  </a:moveTo>
                  <a:lnTo>
                    <a:pt x="28193" y="38100"/>
                  </a:lnTo>
                  <a:lnTo>
                    <a:pt x="20954" y="50800"/>
                  </a:lnTo>
                  <a:lnTo>
                    <a:pt x="5333" y="88900"/>
                  </a:lnTo>
                  <a:lnTo>
                    <a:pt x="0" y="127000"/>
                  </a:lnTo>
                  <a:lnTo>
                    <a:pt x="0" y="2311400"/>
                  </a:lnTo>
                  <a:lnTo>
                    <a:pt x="762" y="2324100"/>
                  </a:lnTo>
                  <a:lnTo>
                    <a:pt x="2920" y="2336800"/>
                  </a:lnTo>
                  <a:lnTo>
                    <a:pt x="6095" y="2349500"/>
                  </a:lnTo>
                  <a:lnTo>
                    <a:pt x="10540" y="2362200"/>
                  </a:lnTo>
                  <a:lnTo>
                    <a:pt x="48767" y="2362200"/>
                  </a:lnTo>
                  <a:lnTo>
                    <a:pt x="44068" y="2349500"/>
                  </a:lnTo>
                  <a:lnTo>
                    <a:pt x="40131" y="2336800"/>
                  </a:lnTo>
                  <a:lnTo>
                    <a:pt x="37083" y="2336800"/>
                  </a:lnTo>
                  <a:lnTo>
                    <a:pt x="34798" y="2324100"/>
                  </a:lnTo>
                  <a:lnTo>
                    <a:pt x="33274" y="2311400"/>
                  </a:lnTo>
                  <a:lnTo>
                    <a:pt x="32892" y="2298700"/>
                  </a:lnTo>
                  <a:lnTo>
                    <a:pt x="32892" y="127000"/>
                  </a:lnTo>
                  <a:lnTo>
                    <a:pt x="33400" y="114300"/>
                  </a:lnTo>
                  <a:lnTo>
                    <a:pt x="34798" y="101600"/>
                  </a:lnTo>
                  <a:lnTo>
                    <a:pt x="37211" y="88900"/>
                  </a:lnTo>
                  <a:lnTo>
                    <a:pt x="40386" y="88900"/>
                  </a:lnTo>
                  <a:lnTo>
                    <a:pt x="44323" y="76200"/>
                  </a:lnTo>
                  <a:lnTo>
                    <a:pt x="49021" y="63500"/>
                  </a:lnTo>
                  <a:lnTo>
                    <a:pt x="54482" y="63500"/>
                  </a:lnTo>
                  <a:lnTo>
                    <a:pt x="60578" y="50800"/>
                  </a:lnTo>
                  <a:lnTo>
                    <a:pt x="67309" y="50800"/>
                  </a:lnTo>
                  <a:lnTo>
                    <a:pt x="74549" y="38100"/>
                  </a:lnTo>
                  <a:close/>
                </a:path>
                <a:path w="2040890" h="2425700">
                  <a:moveTo>
                    <a:pt x="74802" y="2349500"/>
                  </a:moveTo>
                  <a:lnTo>
                    <a:pt x="57530" y="2349500"/>
                  </a:lnTo>
                  <a:lnTo>
                    <a:pt x="62356" y="2362200"/>
                  </a:lnTo>
                  <a:lnTo>
                    <a:pt x="80137" y="2362200"/>
                  </a:lnTo>
                  <a:lnTo>
                    <a:pt x="74802" y="2349500"/>
                  </a:lnTo>
                  <a:close/>
                </a:path>
                <a:path w="2040890" h="2425700">
                  <a:moveTo>
                    <a:pt x="1982215" y="2349500"/>
                  </a:moveTo>
                  <a:lnTo>
                    <a:pt x="1968627" y="2349500"/>
                  </a:lnTo>
                  <a:lnTo>
                    <a:pt x="1963801" y="2362200"/>
                  </a:lnTo>
                  <a:lnTo>
                    <a:pt x="1977389" y="2362200"/>
                  </a:lnTo>
                  <a:lnTo>
                    <a:pt x="1982215" y="2349500"/>
                  </a:lnTo>
                  <a:close/>
                </a:path>
                <a:path w="2040890" h="2425700">
                  <a:moveTo>
                    <a:pt x="57657" y="2324100"/>
                  </a:moveTo>
                  <a:lnTo>
                    <a:pt x="47370" y="2324100"/>
                  </a:lnTo>
                  <a:lnTo>
                    <a:pt x="50037" y="2336800"/>
                  </a:lnTo>
                  <a:lnTo>
                    <a:pt x="53466" y="2349500"/>
                  </a:lnTo>
                  <a:lnTo>
                    <a:pt x="66293" y="2349500"/>
                  </a:lnTo>
                  <a:lnTo>
                    <a:pt x="62864" y="2336800"/>
                  </a:lnTo>
                  <a:lnTo>
                    <a:pt x="59943" y="2336800"/>
                  </a:lnTo>
                  <a:lnTo>
                    <a:pt x="57657" y="2324100"/>
                  </a:lnTo>
                  <a:close/>
                </a:path>
                <a:path w="2040890" h="2425700">
                  <a:moveTo>
                    <a:pt x="1989962" y="2336800"/>
                  </a:moveTo>
                  <a:lnTo>
                    <a:pt x="1976501" y="2336800"/>
                  </a:lnTo>
                  <a:lnTo>
                    <a:pt x="1972818" y="2349500"/>
                  </a:lnTo>
                  <a:lnTo>
                    <a:pt x="1986406" y="2349500"/>
                  </a:lnTo>
                  <a:lnTo>
                    <a:pt x="1989962" y="2336800"/>
                  </a:lnTo>
                  <a:close/>
                </a:path>
                <a:path w="2040890" h="2425700">
                  <a:moveTo>
                    <a:pt x="1996312" y="2311400"/>
                  </a:moveTo>
                  <a:lnTo>
                    <a:pt x="1985263" y="2311400"/>
                  </a:lnTo>
                  <a:lnTo>
                    <a:pt x="1984121" y="2324100"/>
                  </a:lnTo>
                  <a:lnTo>
                    <a:pt x="1982215" y="2324100"/>
                  </a:lnTo>
                  <a:lnTo>
                    <a:pt x="1979676" y="2336800"/>
                  </a:lnTo>
                  <a:lnTo>
                    <a:pt x="1992756" y="2336800"/>
                  </a:lnTo>
                  <a:lnTo>
                    <a:pt x="1994915" y="2324100"/>
                  </a:lnTo>
                  <a:lnTo>
                    <a:pt x="1996312" y="2311400"/>
                  </a:lnTo>
                  <a:close/>
                </a:path>
                <a:path w="2040890" h="2425700">
                  <a:moveTo>
                    <a:pt x="56514" y="101600"/>
                  </a:moveTo>
                  <a:lnTo>
                    <a:pt x="45719" y="101600"/>
                  </a:lnTo>
                  <a:lnTo>
                    <a:pt x="44323" y="114300"/>
                  </a:lnTo>
                  <a:lnTo>
                    <a:pt x="43941" y="127000"/>
                  </a:lnTo>
                  <a:lnTo>
                    <a:pt x="43814" y="2298700"/>
                  </a:lnTo>
                  <a:lnTo>
                    <a:pt x="44195" y="2311400"/>
                  </a:lnTo>
                  <a:lnTo>
                    <a:pt x="45338" y="2324100"/>
                  </a:lnTo>
                  <a:lnTo>
                    <a:pt x="56006" y="2324100"/>
                  </a:lnTo>
                  <a:lnTo>
                    <a:pt x="54990" y="2311400"/>
                  </a:lnTo>
                  <a:lnTo>
                    <a:pt x="54863" y="127000"/>
                  </a:lnTo>
                  <a:lnTo>
                    <a:pt x="55371" y="114300"/>
                  </a:lnTo>
                  <a:lnTo>
                    <a:pt x="56514" y="101600"/>
                  </a:lnTo>
                  <a:close/>
                </a:path>
                <a:path w="2040890" h="2425700">
                  <a:moveTo>
                    <a:pt x="1990598" y="88900"/>
                  </a:moveTo>
                  <a:lnTo>
                    <a:pt x="1980692" y="88900"/>
                  </a:lnTo>
                  <a:lnTo>
                    <a:pt x="1982977" y="101600"/>
                  </a:lnTo>
                  <a:lnTo>
                    <a:pt x="1984628" y="114300"/>
                  </a:lnTo>
                  <a:lnTo>
                    <a:pt x="1985645" y="114300"/>
                  </a:lnTo>
                  <a:lnTo>
                    <a:pt x="1985772" y="2311400"/>
                  </a:lnTo>
                  <a:lnTo>
                    <a:pt x="1996694" y="2311400"/>
                  </a:lnTo>
                  <a:lnTo>
                    <a:pt x="1996821" y="127000"/>
                  </a:lnTo>
                  <a:lnTo>
                    <a:pt x="1996439" y="114300"/>
                  </a:lnTo>
                  <a:lnTo>
                    <a:pt x="1995297" y="101600"/>
                  </a:lnTo>
                  <a:lnTo>
                    <a:pt x="1993264" y="101600"/>
                  </a:lnTo>
                  <a:lnTo>
                    <a:pt x="1990598" y="88900"/>
                  </a:lnTo>
                  <a:close/>
                </a:path>
                <a:path w="2040890" h="2425700">
                  <a:moveTo>
                    <a:pt x="2037714" y="88900"/>
                  </a:moveTo>
                  <a:lnTo>
                    <a:pt x="2003552" y="88900"/>
                  </a:lnTo>
                  <a:lnTo>
                    <a:pt x="2005837" y="101600"/>
                  </a:lnTo>
                  <a:lnTo>
                    <a:pt x="2007361" y="114300"/>
                  </a:lnTo>
                  <a:lnTo>
                    <a:pt x="2007743" y="127000"/>
                  </a:lnTo>
                  <a:lnTo>
                    <a:pt x="2007743" y="2311400"/>
                  </a:lnTo>
                  <a:lnTo>
                    <a:pt x="2040635" y="2311400"/>
                  </a:lnTo>
                  <a:lnTo>
                    <a:pt x="2040635" y="114300"/>
                  </a:lnTo>
                  <a:lnTo>
                    <a:pt x="2039874" y="101600"/>
                  </a:lnTo>
                  <a:lnTo>
                    <a:pt x="2037714" y="88900"/>
                  </a:lnTo>
                  <a:close/>
                </a:path>
                <a:path w="2040890" h="2425700">
                  <a:moveTo>
                    <a:pt x="67817" y="76200"/>
                  </a:moveTo>
                  <a:lnTo>
                    <a:pt x="54228" y="76200"/>
                  </a:lnTo>
                  <a:lnTo>
                    <a:pt x="50673" y="88900"/>
                  </a:lnTo>
                  <a:lnTo>
                    <a:pt x="47878" y="101600"/>
                  </a:lnTo>
                  <a:lnTo>
                    <a:pt x="58419" y="101600"/>
                  </a:lnTo>
                  <a:lnTo>
                    <a:pt x="60959" y="88900"/>
                  </a:lnTo>
                  <a:lnTo>
                    <a:pt x="64134" y="88900"/>
                  </a:lnTo>
                  <a:lnTo>
                    <a:pt x="67817" y="76200"/>
                  </a:lnTo>
                  <a:close/>
                </a:path>
                <a:path w="2040890" h="2425700">
                  <a:moveTo>
                    <a:pt x="1978278" y="63500"/>
                  </a:moveTo>
                  <a:lnTo>
                    <a:pt x="1960626" y="63500"/>
                  </a:lnTo>
                  <a:lnTo>
                    <a:pt x="1965705" y="76200"/>
                  </a:lnTo>
                  <a:lnTo>
                    <a:pt x="1970024" y="76200"/>
                  </a:lnTo>
                  <a:lnTo>
                    <a:pt x="1974342" y="88900"/>
                  </a:lnTo>
                  <a:lnTo>
                    <a:pt x="1987169" y="88900"/>
                  </a:lnTo>
                  <a:lnTo>
                    <a:pt x="1983104" y="76200"/>
                  </a:lnTo>
                  <a:lnTo>
                    <a:pt x="1978278" y="63500"/>
                  </a:lnTo>
                  <a:close/>
                </a:path>
                <a:path w="2040890" h="2425700">
                  <a:moveTo>
                    <a:pt x="2002535" y="25400"/>
                  </a:moveTo>
                  <a:lnTo>
                    <a:pt x="1933067" y="25400"/>
                  </a:lnTo>
                  <a:lnTo>
                    <a:pt x="1942083" y="38100"/>
                  </a:lnTo>
                  <a:lnTo>
                    <a:pt x="1966595" y="38100"/>
                  </a:lnTo>
                  <a:lnTo>
                    <a:pt x="1973833" y="50800"/>
                  </a:lnTo>
                  <a:lnTo>
                    <a:pt x="1980437" y="50800"/>
                  </a:lnTo>
                  <a:lnTo>
                    <a:pt x="1986406" y="63500"/>
                  </a:lnTo>
                  <a:lnTo>
                    <a:pt x="1991868" y="63500"/>
                  </a:lnTo>
                  <a:lnTo>
                    <a:pt x="1996567" y="76200"/>
                  </a:lnTo>
                  <a:lnTo>
                    <a:pt x="2000503" y="88900"/>
                  </a:lnTo>
                  <a:lnTo>
                    <a:pt x="2034539" y="88900"/>
                  </a:lnTo>
                  <a:lnTo>
                    <a:pt x="2030095" y="76200"/>
                  </a:lnTo>
                  <a:lnTo>
                    <a:pt x="2024633" y="63500"/>
                  </a:lnTo>
                  <a:lnTo>
                    <a:pt x="2018156" y="50800"/>
                  </a:lnTo>
                  <a:lnTo>
                    <a:pt x="2011045" y="38100"/>
                  </a:lnTo>
                  <a:lnTo>
                    <a:pt x="2002535" y="25400"/>
                  </a:lnTo>
                  <a:close/>
                </a:path>
                <a:path w="2040890" h="2425700">
                  <a:moveTo>
                    <a:pt x="81914" y="63500"/>
                  </a:moveTo>
                  <a:lnTo>
                    <a:pt x="63245" y="63500"/>
                  </a:lnTo>
                  <a:lnTo>
                    <a:pt x="58419" y="76200"/>
                  </a:lnTo>
                  <a:lnTo>
                    <a:pt x="76962" y="76200"/>
                  </a:lnTo>
                  <a:lnTo>
                    <a:pt x="81914" y="63500"/>
                  </a:lnTo>
                  <a:close/>
                </a:path>
                <a:path w="2040890" h="2425700">
                  <a:moveTo>
                    <a:pt x="100075" y="50800"/>
                  </a:moveTo>
                  <a:lnTo>
                    <a:pt x="81152" y="50800"/>
                  </a:lnTo>
                  <a:lnTo>
                    <a:pt x="74549" y="63500"/>
                  </a:lnTo>
                  <a:lnTo>
                    <a:pt x="93599" y="63500"/>
                  </a:lnTo>
                  <a:lnTo>
                    <a:pt x="100075" y="50800"/>
                  </a:lnTo>
                  <a:close/>
                </a:path>
                <a:path w="2040890" h="2425700">
                  <a:moveTo>
                    <a:pt x="1961006" y="50800"/>
                  </a:moveTo>
                  <a:lnTo>
                    <a:pt x="1943227" y="50800"/>
                  </a:lnTo>
                  <a:lnTo>
                    <a:pt x="1949323" y="63500"/>
                  </a:lnTo>
                  <a:lnTo>
                    <a:pt x="1967229" y="63500"/>
                  </a:lnTo>
                  <a:lnTo>
                    <a:pt x="1961006" y="50800"/>
                  </a:lnTo>
                  <a:close/>
                </a:path>
                <a:path w="2040890" h="2425700">
                  <a:moveTo>
                    <a:pt x="1939289" y="38100"/>
                  </a:moveTo>
                  <a:lnTo>
                    <a:pt x="102869" y="38100"/>
                  </a:lnTo>
                  <a:lnTo>
                    <a:pt x="95250" y="50800"/>
                  </a:lnTo>
                  <a:lnTo>
                    <a:pt x="1947036" y="50800"/>
                  </a:lnTo>
                  <a:lnTo>
                    <a:pt x="1939289" y="38100"/>
                  </a:lnTo>
                  <a:close/>
                </a:path>
                <a:path w="2040890" h="2425700">
                  <a:moveTo>
                    <a:pt x="1983739" y="12700"/>
                  </a:moveTo>
                  <a:lnTo>
                    <a:pt x="54737" y="12700"/>
                  </a:lnTo>
                  <a:lnTo>
                    <a:pt x="45338" y="25400"/>
                  </a:lnTo>
                  <a:lnTo>
                    <a:pt x="36067" y="38100"/>
                  </a:lnTo>
                  <a:lnTo>
                    <a:pt x="99187" y="38100"/>
                  </a:lnTo>
                  <a:lnTo>
                    <a:pt x="108203" y="25400"/>
                  </a:lnTo>
                  <a:lnTo>
                    <a:pt x="1993519" y="25400"/>
                  </a:lnTo>
                  <a:lnTo>
                    <a:pt x="1983739" y="12700"/>
                  </a:lnTo>
                  <a:close/>
                </a:path>
                <a:path w="2040890" h="2425700">
                  <a:moveTo>
                    <a:pt x="1962023" y="0"/>
                  </a:moveTo>
                  <a:lnTo>
                    <a:pt x="76200" y="0"/>
                  </a:lnTo>
                  <a:lnTo>
                    <a:pt x="65277" y="12700"/>
                  </a:lnTo>
                  <a:lnTo>
                    <a:pt x="1973199" y="12700"/>
                  </a:lnTo>
                  <a:lnTo>
                    <a:pt x="1962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964304" y="2232761"/>
            <a:ext cx="1151890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Valorar</a:t>
            </a:r>
            <a:r>
              <a:rPr sz="17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sz="1700" spc="-5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Principios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57339" y="2322396"/>
            <a:ext cx="377190" cy="184150"/>
          </a:xfrm>
          <a:prstGeom prst="rect">
            <a:avLst/>
          </a:prstGeom>
        </p:spPr>
        <p:txBody>
          <a:bodyPr vert="vert270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800" dirty="0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468111" y="4093495"/>
            <a:ext cx="352425" cy="403860"/>
            <a:chOff x="5468111" y="4093495"/>
            <a:chExt cx="352425" cy="403860"/>
          </a:xfrm>
        </p:grpSpPr>
        <p:sp>
          <p:nvSpPr>
            <p:cNvPr id="22" name="object 22"/>
            <p:cNvSpPr/>
            <p:nvPr/>
          </p:nvSpPr>
          <p:spPr>
            <a:xfrm>
              <a:off x="5495543" y="4120896"/>
              <a:ext cx="297180" cy="349250"/>
            </a:xfrm>
            <a:custGeom>
              <a:avLst/>
              <a:gdLst/>
              <a:ahLst/>
              <a:cxnLst/>
              <a:rect l="l" t="t" r="r" b="b"/>
              <a:pathLst>
                <a:path w="297179" h="349250">
                  <a:moveTo>
                    <a:pt x="0" y="0"/>
                  </a:moveTo>
                  <a:lnTo>
                    <a:pt x="0" y="348995"/>
                  </a:lnTo>
                  <a:lnTo>
                    <a:pt x="297179" y="1744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68111" y="4093495"/>
              <a:ext cx="352425" cy="403860"/>
            </a:xfrm>
            <a:custGeom>
              <a:avLst/>
              <a:gdLst/>
              <a:ahLst/>
              <a:cxnLst/>
              <a:rect l="l" t="t" r="r" b="b"/>
              <a:pathLst>
                <a:path w="352425" h="403860">
                  <a:moveTo>
                    <a:pt x="27606" y="0"/>
                  </a:moveTo>
                  <a:lnTo>
                    <a:pt x="0" y="27400"/>
                  </a:lnTo>
                  <a:lnTo>
                    <a:pt x="0" y="376396"/>
                  </a:lnTo>
                  <a:lnTo>
                    <a:pt x="27606" y="403796"/>
                  </a:lnTo>
                  <a:lnTo>
                    <a:pt x="34649" y="402824"/>
                  </a:lnTo>
                  <a:lnTo>
                    <a:pt x="41275" y="400018"/>
                  </a:lnTo>
                  <a:lnTo>
                    <a:pt x="97726" y="366871"/>
                  </a:lnTo>
                  <a:lnTo>
                    <a:pt x="32892" y="366871"/>
                  </a:lnTo>
                  <a:lnTo>
                    <a:pt x="32892" y="36925"/>
                  </a:lnTo>
                  <a:lnTo>
                    <a:pt x="97726" y="36925"/>
                  </a:lnTo>
                  <a:lnTo>
                    <a:pt x="41275" y="3778"/>
                  </a:lnTo>
                  <a:lnTo>
                    <a:pt x="34649" y="972"/>
                  </a:lnTo>
                  <a:lnTo>
                    <a:pt x="27606" y="0"/>
                  </a:lnTo>
                  <a:close/>
                </a:path>
                <a:path w="352425" h="403860">
                  <a:moveTo>
                    <a:pt x="97726" y="36925"/>
                  </a:moveTo>
                  <a:lnTo>
                    <a:pt x="32892" y="36925"/>
                  </a:lnTo>
                  <a:lnTo>
                    <a:pt x="313816" y="201898"/>
                  </a:lnTo>
                  <a:lnTo>
                    <a:pt x="32892" y="366871"/>
                  </a:lnTo>
                  <a:lnTo>
                    <a:pt x="97726" y="366871"/>
                  </a:lnTo>
                  <a:lnTo>
                    <a:pt x="338454" y="225520"/>
                  </a:lnTo>
                  <a:lnTo>
                    <a:pt x="344114" y="221114"/>
                  </a:lnTo>
                  <a:lnTo>
                    <a:pt x="348392" y="215519"/>
                  </a:lnTo>
                  <a:lnTo>
                    <a:pt x="351099" y="209018"/>
                  </a:lnTo>
                  <a:lnTo>
                    <a:pt x="352043" y="201898"/>
                  </a:lnTo>
                  <a:lnTo>
                    <a:pt x="351099" y="194778"/>
                  </a:lnTo>
                  <a:lnTo>
                    <a:pt x="348392" y="188277"/>
                  </a:lnTo>
                  <a:lnTo>
                    <a:pt x="344114" y="182681"/>
                  </a:lnTo>
                  <a:lnTo>
                    <a:pt x="338454" y="178276"/>
                  </a:lnTo>
                  <a:lnTo>
                    <a:pt x="97726" y="36925"/>
                  </a:lnTo>
                  <a:close/>
                </a:path>
                <a:path w="352425" h="403860">
                  <a:moveTo>
                    <a:pt x="43941" y="56102"/>
                  </a:moveTo>
                  <a:lnTo>
                    <a:pt x="43941" y="347694"/>
                  </a:lnTo>
                  <a:lnTo>
                    <a:pt x="76582" y="328517"/>
                  </a:lnTo>
                  <a:lnTo>
                    <a:pt x="54863" y="328517"/>
                  </a:lnTo>
                  <a:lnTo>
                    <a:pt x="54863" y="75279"/>
                  </a:lnTo>
                  <a:lnTo>
                    <a:pt x="76582" y="75279"/>
                  </a:lnTo>
                  <a:lnTo>
                    <a:pt x="43941" y="56102"/>
                  </a:lnTo>
                  <a:close/>
                </a:path>
                <a:path w="352425" h="403860">
                  <a:moveTo>
                    <a:pt x="76582" y="75279"/>
                  </a:moveTo>
                  <a:lnTo>
                    <a:pt x="54863" y="75279"/>
                  </a:lnTo>
                  <a:lnTo>
                    <a:pt x="270383" y="201898"/>
                  </a:lnTo>
                  <a:lnTo>
                    <a:pt x="54863" y="328517"/>
                  </a:lnTo>
                  <a:lnTo>
                    <a:pt x="76582" y="328517"/>
                  </a:lnTo>
                  <a:lnTo>
                    <a:pt x="292100" y="201898"/>
                  </a:lnTo>
                  <a:lnTo>
                    <a:pt x="76582" y="75279"/>
                  </a:lnTo>
                  <a:close/>
                </a:path>
              </a:pathLst>
            </a:custGeom>
            <a:solidFill>
              <a:srgbClr val="2CA1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019546" y="2255195"/>
            <a:ext cx="1440815" cy="62420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Valorar</a:t>
            </a:r>
            <a:r>
              <a:rPr sz="17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componentes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7323" y="1845564"/>
            <a:ext cx="4523105" cy="2348230"/>
          </a:xfrm>
          <a:custGeom>
            <a:avLst/>
            <a:gdLst/>
            <a:ahLst/>
            <a:cxnLst/>
            <a:rect l="l" t="t" r="r" b="b"/>
            <a:pathLst>
              <a:path w="4523105" h="2348229">
                <a:moveTo>
                  <a:pt x="4229227" y="0"/>
                </a:moveTo>
                <a:lnTo>
                  <a:pt x="293750" y="0"/>
                </a:lnTo>
                <a:lnTo>
                  <a:pt x="256921" y="3048"/>
                </a:lnTo>
                <a:lnTo>
                  <a:pt x="187578" y="26288"/>
                </a:lnTo>
                <a:lnTo>
                  <a:pt x="125984" y="70103"/>
                </a:lnTo>
                <a:lnTo>
                  <a:pt x="98678" y="98806"/>
                </a:lnTo>
                <a:lnTo>
                  <a:pt x="74167" y="131445"/>
                </a:lnTo>
                <a:lnTo>
                  <a:pt x="52577" y="167766"/>
                </a:lnTo>
                <a:lnTo>
                  <a:pt x="34416" y="207390"/>
                </a:lnTo>
                <a:lnTo>
                  <a:pt x="19812" y="249936"/>
                </a:lnTo>
                <a:lnTo>
                  <a:pt x="9016" y="294894"/>
                </a:lnTo>
                <a:lnTo>
                  <a:pt x="2286" y="342264"/>
                </a:lnTo>
                <a:lnTo>
                  <a:pt x="0" y="391287"/>
                </a:lnTo>
                <a:lnTo>
                  <a:pt x="0" y="1956689"/>
                </a:lnTo>
                <a:lnTo>
                  <a:pt x="2286" y="2005711"/>
                </a:lnTo>
                <a:lnTo>
                  <a:pt x="9016" y="2053082"/>
                </a:lnTo>
                <a:lnTo>
                  <a:pt x="19812" y="2098040"/>
                </a:lnTo>
                <a:lnTo>
                  <a:pt x="34416" y="2140585"/>
                </a:lnTo>
                <a:lnTo>
                  <a:pt x="52577" y="2180209"/>
                </a:lnTo>
                <a:lnTo>
                  <a:pt x="74167" y="2216531"/>
                </a:lnTo>
                <a:lnTo>
                  <a:pt x="98678" y="2249170"/>
                </a:lnTo>
                <a:lnTo>
                  <a:pt x="125984" y="2277872"/>
                </a:lnTo>
                <a:lnTo>
                  <a:pt x="155701" y="2302129"/>
                </a:lnTo>
                <a:lnTo>
                  <a:pt x="221487" y="2336038"/>
                </a:lnTo>
                <a:lnTo>
                  <a:pt x="293750" y="2347976"/>
                </a:lnTo>
                <a:lnTo>
                  <a:pt x="4229227" y="2347976"/>
                </a:lnTo>
                <a:lnTo>
                  <a:pt x="4301617" y="2336038"/>
                </a:lnTo>
                <a:lnTo>
                  <a:pt x="4367403" y="2302129"/>
                </a:lnTo>
                <a:lnTo>
                  <a:pt x="4397121" y="2277872"/>
                </a:lnTo>
                <a:lnTo>
                  <a:pt x="4424426" y="2249170"/>
                </a:lnTo>
                <a:lnTo>
                  <a:pt x="4448936" y="2216531"/>
                </a:lnTo>
                <a:lnTo>
                  <a:pt x="4470400" y="2180209"/>
                </a:lnTo>
                <a:lnTo>
                  <a:pt x="4488560" y="2140585"/>
                </a:lnTo>
                <a:lnTo>
                  <a:pt x="4503293" y="2098040"/>
                </a:lnTo>
                <a:lnTo>
                  <a:pt x="4514087" y="2053082"/>
                </a:lnTo>
                <a:lnTo>
                  <a:pt x="4520692" y="2005711"/>
                </a:lnTo>
                <a:lnTo>
                  <a:pt x="4522978" y="1956689"/>
                </a:lnTo>
                <a:lnTo>
                  <a:pt x="4522978" y="391287"/>
                </a:lnTo>
                <a:lnTo>
                  <a:pt x="4520692" y="342264"/>
                </a:lnTo>
                <a:lnTo>
                  <a:pt x="4514087" y="294894"/>
                </a:lnTo>
                <a:lnTo>
                  <a:pt x="4503293" y="249936"/>
                </a:lnTo>
                <a:lnTo>
                  <a:pt x="4488560" y="207390"/>
                </a:lnTo>
                <a:lnTo>
                  <a:pt x="4470400" y="167766"/>
                </a:lnTo>
                <a:lnTo>
                  <a:pt x="4448936" y="131445"/>
                </a:lnTo>
                <a:lnTo>
                  <a:pt x="4424426" y="98806"/>
                </a:lnTo>
                <a:lnTo>
                  <a:pt x="4397121" y="70103"/>
                </a:lnTo>
                <a:lnTo>
                  <a:pt x="4367403" y="45847"/>
                </a:lnTo>
                <a:lnTo>
                  <a:pt x="4301617" y="11937"/>
                </a:lnTo>
                <a:lnTo>
                  <a:pt x="4229227" y="0"/>
                </a:lnTo>
                <a:close/>
              </a:path>
            </a:pathLst>
          </a:custGeom>
          <a:solidFill>
            <a:srgbClr val="11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8337" y="2626614"/>
            <a:ext cx="3621404" cy="466090"/>
          </a:xfrm>
          <a:custGeom>
            <a:avLst/>
            <a:gdLst/>
            <a:ahLst/>
            <a:cxnLst/>
            <a:rect l="l" t="t" r="r" b="b"/>
            <a:pathLst>
              <a:path w="3621404" h="466089">
                <a:moveTo>
                  <a:pt x="0" y="77597"/>
                </a:moveTo>
                <a:lnTo>
                  <a:pt x="4571" y="47498"/>
                </a:lnTo>
                <a:lnTo>
                  <a:pt x="17056" y="22733"/>
                </a:lnTo>
                <a:lnTo>
                  <a:pt x="35560" y="6096"/>
                </a:lnTo>
                <a:lnTo>
                  <a:pt x="58216" y="0"/>
                </a:lnTo>
                <a:lnTo>
                  <a:pt x="3562731" y="0"/>
                </a:lnTo>
                <a:lnTo>
                  <a:pt x="3585337" y="6096"/>
                </a:lnTo>
                <a:lnTo>
                  <a:pt x="3603879" y="22733"/>
                </a:lnTo>
                <a:lnTo>
                  <a:pt x="3616325" y="47498"/>
                </a:lnTo>
                <a:lnTo>
                  <a:pt x="3620897" y="77597"/>
                </a:lnTo>
                <a:lnTo>
                  <a:pt x="3620897" y="388365"/>
                </a:lnTo>
                <a:lnTo>
                  <a:pt x="3616325" y="418591"/>
                </a:lnTo>
                <a:lnTo>
                  <a:pt x="3603879" y="443230"/>
                </a:lnTo>
                <a:lnTo>
                  <a:pt x="3585337" y="459866"/>
                </a:lnTo>
                <a:lnTo>
                  <a:pt x="3562731" y="465963"/>
                </a:lnTo>
                <a:lnTo>
                  <a:pt x="58216" y="465963"/>
                </a:lnTo>
                <a:lnTo>
                  <a:pt x="35560" y="459866"/>
                </a:lnTo>
                <a:lnTo>
                  <a:pt x="17056" y="443230"/>
                </a:lnTo>
                <a:lnTo>
                  <a:pt x="4571" y="418591"/>
                </a:lnTo>
                <a:lnTo>
                  <a:pt x="0" y="388365"/>
                </a:lnTo>
                <a:lnTo>
                  <a:pt x="0" y="77597"/>
                </a:lnTo>
                <a:close/>
              </a:path>
            </a:pathLst>
          </a:custGeom>
          <a:ln w="25908">
            <a:solidFill>
              <a:srgbClr val="0922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8057" y="936497"/>
            <a:ext cx="3843654" cy="760730"/>
          </a:xfrm>
          <a:custGeom>
            <a:avLst/>
            <a:gdLst/>
            <a:ahLst/>
            <a:cxnLst/>
            <a:rect l="l" t="t" r="r" b="b"/>
            <a:pathLst>
              <a:path w="3843654" h="760730">
                <a:moveTo>
                  <a:pt x="0" y="126746"/>
                </a:moveTo>
                <a:lnTo>
                  <a:pt x="7493" y="77469"/>
                </a:lnTo>
                <a:lnTo>
                  <a:pt x="27940" y="37084"/>
                </a:lnTo>
                <a:lnTo>
                  <a:pt x="58166" y="9905"/>
                </a:lnTo>
                <a:lnTo>
                  <a:pt x="95250" y="0"/>
                </a:lnTo>
                <a:lnTo>
                  <a:pt x="3748278" y="0"/>
                </a:lnTo>
                <a:lnTo>
                  <a:pt x="3785362" y="9905"/>
                </a:lnTo>
                <a:lnTo>
                  <a:pt x="3815588" y="37084"/>
                </a:lnTo>
                <a:lnTo>
                  <a:pt x="3836034" y="77469"/>
                </a:lnTo>
                <a:lnTo>
                  <a:pt x="3843528" y="126746"/>
                </a:lnTo>
                <a:lnTo>
                  <a:pt x="3843528" y="633729"/>
                </a:lnTo>
                <a:lnTo>
                  <a:pt x="3836034" y="683005"/>
                </a:lnTo>
                <a:lnTo>
                  <a:pt x="3815588" y="723391"/>
                </a:lnTo>
                <a:lnTo>
                  <a:pt x="3785362" y="750569"/>
                </a:lnTo>
                <a:lnTo>
                  <a:pt x="3748278" y="760476"/>
                </a:lnTo>
                <a:lnTo>
                  <a:pt x="95250" y="760476"/>
                </a:lnTo>
                <a:lnTo>
                  <a:pt x="58166" y="750569"/>
                </a:lnTo>
                <a:lnTo>
                  <a:pt x="27940" y="723391"/>
                </a:lnTo>
                <a:lnTo>
                  <a:pt x="7493" y="683005"/>
                </a:lnTo>
                <a:lnTo>
                  <a:pt x="0" y="633729"/>
                </a:lnTo>
                <a:lnTo>
                  <a:pt x="0" y="126746"/>
                </a:lnTo>
                <a:close/>
              </a:path>
            </a:pathLst>
          </a:custGeom>
          <a:ln w="25907">
            <a:solidFill>
              <a:srgbClr val="0922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926" y="277368"/>
            <a:ext cx="4578851" cy="21404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8483" y="965403"/>
            <a:ext cx="33274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solidFill>
                  <a:srgbClr val="09224A"/>
                </a:solidFill>
                <a:latin typeface="Segoe UI"/>
                <a:cs typeface="Segoe UI"/>
              </a:rPr>
              <a:t>1</a:t>
            </a:r>
            <a:endParaRPr sz="42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22170" y="1114805"/>
            <a:ext cx="3567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35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2100" spc="-155" dirty="0">
                <a:solidFill>
                  <a:srgbClr val="09224A"/>
                </a:solidFill>
                <a:latin typeface="Segoe UI"/>
                <a:cs typeface="Segoe UI"/>
              </a:rPr>
              <a:t>V</a:t>
            </a:r>
            <a:r>
              <a:rPr sz="2100" spc="-35" dirty="0">
                <a:solidFill>
                  <a:srgbClr val="09224A"/>
                </a:solidFill>
                <a:latin typeface="Segoe UI"/>
                <a:cs typeface="Segoe UI"/>
              </a:rPr>
              <a:t>A</a:t>
            </a:r>
            <a:r>
              <a:rPr sz="2100" spc="-65" dirty="0">
                <a:solidFill>
                  <a:srgbClr val="09224A"/>
                </a:solidFill>
                <a:latin typeface="Segoe UI"/>
                <a:cs typeface="Segoe UI"/>
              </a:rPr>
              <a:t>L</a:t>
            </a:r>
            <a:r>
              <a:rPr sz="2100" spc="-80" dirty="0">
                <a:solidFill>
                  <a:srgbClr val="09224A"/>
                </a:solidFill>
                <a:latin typeface="Segoe UI"/>
                <a:cs typeface="Segoe UI"/>
              </a:rPr>
              <a:t>U</a:t>
            </a:r>
            <a:r>
              <a:rPr sz="2100" spc="-35" dirty="0">
                <a:solidFill>
                  <a:srgbClr val="09224A"/>
                </a:solidFill>
                <a:latin typeface="Segoe UI"/>
                <a:cs typeface="Segoe UI"/>
              </a:rPr>
              <a:t>A</a:t>
            </a:r>
            <a:r>
              <a:rPr sz="2100" dirty="0">
                <a:solidFill>
                  <a:srgbClr val="09224A"/>
                </a:solidFill>
                <a:latin typeface="Segoe UI"/>
                <a:cs typeface="Segoe UI"/>
              </a:rPr>
              <a:t>R</a:t>
            </a:r>
            <a:r>
              <a:rPr sz="2100" spc="-70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2100" spc="-105" dirty="0">
                <a:solidFill>
                  <a:srgbClr val="09224A"/>
                </a:solidFill>
                <a:latin typeface="Segoe UI"/>
                <a:cs typeface="Segoe UI"/>
              </a:rPr>
              <a:t>L</a:t>
            </a:r>
            <a:r>
              <a:rPr sz="2100" spc="-25" dirty="0">
                <a:solidFill>
                  <a:srgbClr val="09224A"/>
                </a:solidFill>
                <a:latin typeface="Segoe UI"/>
                <a:cs typeface="Segoe UI"/>
              </a:rPr>
              <a:t>O</a:t>
            </a:r>
            <a:r>
              <a:rPr sz="2100" dirty="0">
                <a:solidFill>
                  <a:srgbClr val="09224A"/>
                </a:solidFill>
                <a:latin typeface="Segoe UI"/>
                <a:cs typeface="Segoe UI"/>
              </a:rPr>
              <a:t>S</a:t>
            </a:r>
            <a:r>
              <a:rPr sz="2100" spc="-40" dirty="0">
                <a:solidFill>
                  <a:srgbClr val="09224A"/>
                </a:solidFill>
                <a:latin typeface="Segoe UI"/>
                <a:cs typeface="Segoe UI"/>
              </a:rPr>
              <a:t> C</a:t>
            </a:r>
            <a:r>
              <a:rPr sz="2100" spc="-10" dirty="0">
                <a:solidFill>
                  <a:srgbClr val="09224A"/>
                </a:solidFill>
                <a:latin typeface="Segoe UI"/>
                <a:cs typeface="Segoe UI"/>
              </a:rPr>
              <a:t>O</a:t>
            </a:r>
            <a:r>
              <a:rPr sz="2100" spc="-15" dirty="0">
                <a:solidFill>
                  <a:srgbClr val="09224A"/>
                </a:solidFill>
                <a:latin typeface="Segoe UI"/>
                <a:cs typeface="Segoe UI"/>
              </a:rPr>
              <a:t>MP</a:t>
            </a:r>
            <a:r>
              <a:rPr sz="2100" spc="-10" dirty="0">
                <a:solidFill>
                  <a:srgbClr val="09224A"/>
                </a:solidFill>
                <a:latin typeface="Segoe UI"/>
                <a:cs typeface="Segoe UI"/>
              </a:rPr>
              <a:t>ON</a:t>
            </a:r>
            <a:r>
              <a:rPr sz="2100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2100" spc="-15" dirty="0">
                <a:solidFill>
                  <a:srgbClr val="09224A"/>
                </a:solidFill>
                <a:latin typeface="Segoe UI"/>
                <a:cs typeface="Segoe UI"/>
              </a:rPr>
              <a:t>N</a:t>
            </a:r>
            <a:r>
              <a:rPr sz="2100" dirty="0">
                <a:solidFill>
                  <a:srgbClr val="09224A"/>
                </a:solidFill>
                <a:latin typeface="Segoe UI"/>
                <a:cs typeface="Segoe UI"/>
              </a:rPr>
              <a:t>T</a:t>
            </a:r>
            <a:r>
              <a:rPr sz="2100" spc="-15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2100" dirty="0">
                <a:solidFill>
                  <a:srgbClr val="09224A"/>
                </a:solidFill>
                <a:latin typeface="Segoe UI"/>
                <a:cs typeface="Segoe UI"/>
              </a:rPr>
              <a:t>S</a:t>
            </a:r>
            <a:endParaRPr sz="21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387" y="2637282"/>
            <a:ext cx="329755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0000"/>
                </a:solidFill>
                <a:latin typeface="Segoe UI"/>
                <a:cs typeface="Segoe UI"/>
              </a:rPr>
              <a:t>a)</a:t>
            </a:r>
            <a:r>
              <a:rPr sz="1400" b="1" spc="-3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Segoe UI"/>
                <a:cs typeface="Segoe UI"/>
              </a:rPr>
              <a:t>Asignar</a:t>
            </a:r>
            <a:r>
              <a:rPr sz="1400" b="1" spc="-1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Segoe UI"/>
                <a:cs typeface="Segoe UI"/>
              </a:rPr>
              <a:t>puntaje</a:t>
            </a:r>
            <a:r>
              <a:rPr sz="1400" b="1" spc="-8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Segoe UI"/>
                <a:cs typeface="Segoe UI"/>
              </a:rPr>
              <a:t>a</a:t>
            </a:r>
            <a:r>
              <a:rPr sz="1400" b="1" spc="-5" dirty="0">
                <a:solidFill>
                  <a:srgbClr val="FF0000"/>
                </a:solidFill>
                <a:latin typeface="Segoe UI"/>
                <a:cs typeface="Segoe UI"/>
              </a:rPr>
              <a:t> los</a:t>
            </a:r>
            <a:r>
              <a:rPr sz="1400" b="1" spc="-4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Segoe UI"/>
                <a:cs typeface="Segoe UI"/>
              </a:rPr>
              <a:t>puntos</a:t>
            </a:r>
            <a:r>
              <a:rPr sz="1400" b="1" spc="-6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Segoe UI"/>
                <a:cs typeface="Segoe UI"/>
              </a:rPr>
              <a:t>de</a:t>
            </a:r>
            <a:r>
              <a:rPr sz="1400" b="1" spc="-1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Segoe UI"/>
                <a:cs typeface="Segoe UI"/>
              </a:rPr>
              <a:t>Foco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7626" y="1925573"/>
            <a:ext cx="405002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Puntos</a:t>
            </a:r>
            <a:r>
              <a:rPr sz="15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5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foco</a:t>
            </a:r>
            <a:r>
              <a:rPr sz="15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5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puntos</a:t>
            </a:r>
            <a:r>
              <a:rPr sz="15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5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interés:</a:t>
            </a:r>
            <a:endParaRPr sz="1500">
              <a:latin typeface="Arial MT"/>
              <a:cs typeface="Arial MT"/>
            </a:endParaRPr>
          </a:p>
          <a:p>
            <a:pPr marL="253365" indent="-241300">
              <a:lnSpc>
                <a:spcPct val="100000"/>
              </a:lnSpc>
              <a:buFont typeface="Wingdings"/>
              <a:buChar char=""/>
              <a:tabLst>
                <a:tab pos="254000" algn="l"/>
                <a:tab pos="1909445" algn="l"/>
                <a:tab pos="3289300" algn="l"/>
                <a:tab pos="3795395" algn="l"/>
              </a:tabLst>
            </a:pP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Ca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00" b="1" spc="-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500" b="1" spc="-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500" b="1" spc="-1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00" b="1" spc="-10" dirty="0">
                <a:solidFill>
                  <a:srgbClr val="FFFFFF"/>
                </a:solidFill>
                <a:latin typeface="Arial"/>
                <a:cs typeface="Arial"/>
              </a:rPr>
              <a:t>í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500" b="1" spc="-10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1500" b="1" spc="-1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500" b="1" spc="-1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po</a:t>
            </a:r>
            <a:r>
              <a:rPr sz="1500" b="1" spc="-1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tan</a:t>
            </a:r>
            <a:r>
              <a:rPr sz="1500" b="1" spc="-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500" spc="-15" dirty="0">
                <a:solidFill>
                  <a:srgbClr val="FFFFFF"/>
                </a:solidFill>
                <a:latin typeface="Arial MT"/>
                <a:cs typeface="Arial MT"/>
              </a:rPr>
              <a:t>lo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365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principios</a:t>
            </a:r>
            <a:r>
              <a:rPr spc="-55" dirty="0"/>
              <a:t> </a:t>
            </a:r>
            <a:r>
              <a:rPr dirty="0"/>
              <a:t>y</a:t>
            </a:r>
            <a:r>
              <a:rPr spc="390" dirty="0"/>
              <a:t> </a:t>
            </a:r>
            <a:r>
              <a:rPr dirty="0"/>
              <a:t>deben</a:t>
            </a:r>
            <a:r>
              <a:rPr spc="-20" dirty="0"/>
              <a:t> </a:t>
            </a:r>
            <a:r>
              <a:rPr dirty="0"/>
              <a:t>ser</a:t>
            </a:r>
            <a:r>
              <a:rPr spc="-40" dirty="0"/>
              <a:t> </a:t>
            </a:r>
            <a:r>
              <a:rPr spc="-5" dirty="0"/>
              <a:t>calificados.</a:t>
            </a:r>
          </a:p>
          <a:p>
            <a:pPr marL="253365" marR="5080" indent="-241300" algn="just">
              <a:lnSpc>
                <a:spcPct val="100000"/>
              </a:lnSpc>
              <a:buFont typeface="Wingdings"/>
              <a:buChar char=""/>
              <a:tabLst>
                <a:tab pos="254000" algn="l"/>
              </a:tabLst>
            </a:pPr>
            <a:r>
              <a:rPr spc="-5" dirty="0"/>
              <a:t>El</a:t>
            </a:r>
            <a:r>
              <a:rPr dirty="0"/>
              <a:t> </a:t>
            </a:r>
            <a:r>
              <a:rPr spc="-10" dirty="0"/>
              <a:t>Marco</a:t>
            </a:r>
            <a:r>
              <a:rPr spc="-5" dirty="0"/>
              <a:t> </a:t>
            </a:r>
            <a:r>
              <a:rPr spc="-10" dirty="0"/>
              <a:t>define</a:t>
            </a:r>
            <a:r>
              <a:rPr spc="-5" dirty="0"/>
              <a:t> </a:t>
            </a:r>
            <a:r>
              <a:rPr spc="-10" dirty="0"/>
              <a:t>84</a:t>
            </a:r>
            <a:r>
              <a:rPr spc="-5" dirty="0"/>
              <a:t> puntos</a:t>
            </a:r>
            <a:r>
              <a:rPr dirty="0"/>
              <a:t> </a:t>
            </a:r>
            <a:r>
              <a:rPr spc="-10" dirty="0"/>
              <a:t>de</a:t>
            </a:r>
            <a:r>
              <a:rPr spc="-5" dirty="0"/>
              <a:t> foco.</a:t>
            </a:r>
            <a:r>
              <a:rPr dirty="0"/>
              <a:t> </a:t>
            </a:r>
            <a:r>
              <a:rPr spc="-10" dirty="0"/>
              <a:t>De </a:t>
            </a:r>
            <a:r>
              <a:rPr spc="-5" dirty="0"/>
              <a:t> acuerdo a</a:t>
            </a:r>
            <a:r>
              <a:rPr spc="815" dirty="0"/>
              <a:t> </a:t>
            </a:r>
            <a:r>
              <a:rPr spc="-5" dirty="0"/>
              <a:t>la </a:t>
            </a:r>
            <a:r>
              <a:rPr spc="-10" dirty="0"/>
              <a:t>naturaleza de la </a:t>
            </a:r>
            <a:r>
              <a:rPr spc="-5" dirty="0"/>
              <a:t>organización </a:t>
            </a:r>
            <a:r>
              <a:rPr dirty="0"/>
              <a:t> el </a:t>
            </a:r>
            <a:r>
              <a:rPr spc="-5" dirty="0"/>
              <a:t>evaluador</a:t>
            </a:r>
            <a:r>
              <a:rPr dirty="0"/>
              <a:t> </a:t>
            </a:r>
            <a:r>
              <a:rPr spc="-5" dirty="0"/>
              <a:t>puede </a:t>
            </a:r>
            <a:r>
              <a:rPr b="1" spc="-25" dirty="0">
                <a:latin typeface="Arial"/>
                <a:cs typeface="Arial"/>
              </a:rPr>
              <a:t>suprimir, </a:t>
            </a:r>
            <a:r>
              <a:rPr b="1" spc="-5" dirty="0">
                <a:latin typeface="Arial"/>
                <a:cs typeface="Arial"/>
              </a:rPr>
              <a:t>incorporar </a:t>
            </a:r>
            <a:r>
              <a:rPr b="1" dirty="0">
                <a:latin typeface="Arial"/>
                <a:cs typeface="Arial"/>
              </a:rPr>
              <a:t>o 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adecuar los</a:t>
            </a:r>
            <a:r>
              <a:rPr b="1" spc="80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puntos de </a:t>
            </a:r>
            <a:r>
              <a:rPr b="1" spc="-10" dirty="0">
                <a:latin typeface="Arial"/>
                <a:cs typeface="Arial"/>
              </a:rPr>
              <a:t>foco </a:t>
            </a:r>
            <a:r>
              <a:rPr spc="-10" dirty="0"/>
              <a:t>para mostrar </a:t>
            </a:r>
            <a:r>
              <a:rPr spc="-5" dirty="0"/>
              <a:t> la</a:t>
            </a:r>
            <a:r>
              <a:rPr spc="-10" dirty="0"/>
              <a:t> </a:t>
            </a:r>
            <a:r>
              <a:rPr spc="-5" dirty="0" err="1" smtClean="0"/>
              <a:t>realidad</a:t>
            </a:r>
            <a:r>
              <a:rPr lang="es-MX" spc="390" dirty="0"/>
              <a:t> </a:t>
            </a:r>
            <a:r>
              <a:rPr lang="es-MX" spc="-5" dirty="0"/>
              <a:t>de la </a:t>
            </a:r>
            <a:r>
              <a:rPr lang="es-MX" spc="-5" dirty="0" smtClean="0"/>
              <a:t>organización</a:t>
            </a:r>
            <a:endParaRPr spc="-5" dirty="0"/>
          </a:p>
        </p:txBody>
      </p:sp>
      <p:grpSp>
        <p:nvGrpSpPr>
          <p:cNvPr id="11" name="object 11"/>
          <p:cNvGrpSpPr/>
          <p:nvPr/>
        </p:nvGrpSpPr>
        <p:grpSpPr>
          <a:xfrm>
            <a:off x="1696211" y="3140964"/>
            <a:ext cx="956944" cy="716280"/>
            <a:chOff x="1696211" y="3140964"/>
            <a:chExt cx="956944" cy="716280"/>
          </a:xfrm>
        </p:grpSpPr>
        <p:sp>
          <p:nvSpPr>
            <p:cNvPr id="12" name="object 12"/>
            <p:cNvSpPr/>
            <p:nvPr/>
          </p:nvSpPr>
          <p:spPr>
            <a:xfrm>
              <a:off x="1709927" y="3154680"/>
              <a:ext cx="928369" cy="687070"/>
            </a:xfrm>
            <a:custGeom>
              <a:avLst/>
              <a:gdLst/>
              <a:ahLst/>
              <a:cxnLst/>
              <a:rect l="l" t="t" r="r" b="b"/>
              <a:pathLst>
                <a:path w="928369" h="687070">
                  <a:moveTo>
                    <a:pt x="695833" y="0"/>
                  </a:moveTo>
                  <a:lnTo>
                    <a:pt x="232029" y="0"/>
                  </a:lnTo>
                  <a:lnTo>
                    <a:pt x="232029" y="343535"/>
                  </a:lnTo>
                  <a:lnTo>
                    <a:pt x="0" y="343535"/>
                  </a:lnTo>
                  <a:lnTo>
                    <a:pt x="463804" y="687070"/>
                  </a:lnTo>
                  <a:lnTo>
                    <a:pt x="927862" y="343535"/>
                  </a:lnTo>
                  <a:lnTo>
                    <a:pt x="695833" y="343535"/>
                  </a:lnTo>
                  <a:lnTo>
                    <a:pt x="695833" y="0"/>
                  </a:lnTo>
                  <a:close/>
                </a:path>
              </a:pathLst>
            </a:custGeom>
            <a:solidFill>
              <a:srgbClr val="1243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10689" y="3155442"/>
              <a:ext cx="928369" cy="687070"/>
            </a:xfrm>
            <a:custGeom>
              <a:avLst/>
              <a:gdLst/>
              <a:ahLst/>
              <a:cxnLst/>
              <a:rect l="l" t="t" r="r" b="b"/>
              <a:pathLst>
                <a:path w="928369" h="687070">
                  <a:moveTo>
                    <a:pt x="0" y="343535"/>
                  </a:moveTo>
                  <a:lnTo>
                    <a:pt x="232029" y="343535"/>
                  </a:lnTo>
                  <a:lnTo>
                    <a:pt x="232029" y="0"/>
                  </a:lnTo>
                  <a:lnTo>
                    <a:pt x="695833" y="0"/>
                  </a:lnTo>
                  <a:lnTo>
                    <a:pt x="695833" y="343535"/>
                  </a:lnTo>
                  <a:lnTo>
                    <a:pt x="927862" y="343535"/>
                  </a:lnTo>
                  <a:lnTo>
                    <a:pt x="463931" y="687070"/>
                  </a:lnTo>
                  <a:lnTo>
                    <a:pt x="0" y="343535"/>
                  </a:lnTo>
                  <a:close/>
                </a:path>
              </a:pathLst>
            </a:custGeom>
            <a:ln w="28956">
              <a:solidFill>
                <a:srgbClr val="50C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03898" y="3998721"/>
          <a:ext cx="5414010" cy="24924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6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509">
                <a:tc>
                  <a:txBody>
                    <a:bodyPr/>
                    <a:lstStyle/>
                    <a:p>
                      <a:pPr marL="91440">
                        <a:lnSpc>
                          <a:spcPts val="173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Puntaje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28575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Concepto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28575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043">
                <a:tc>
                  <a:txBody>
                    <a:bodyPr/>
                    <a:lstStyle/>
                    <a:p>
                      <a:pPr marL="635" algn="ctr">
                        <a:lnSpc>
                          <a:spcPts val="2350"/>
                        </a:lnSpc>
                        <a:spcBef>
                          <a:spcPts val="259"/>
                        </a:spcBef>
                      </a:pPr>
                      <a:r>
                        <a:rPr sz="2000" b="1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0</a:t>
                      </a:r>
                      <a:endParaRPr sz="2000">
                        <a:latin typeface="Segoe UI"/>
                        <a:cs typeface="Segoe U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28575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CDD2DB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No</a:t>
                      </a:r>
                      <a:r>
                        <a:rPr sz="1500" spc="-4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cumple</a:t>
                      </a:r>
                      <a:r>
                        <a:rPr sz="1500" spc="-4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con</a:t>
                      </a:r>
                      <a:r>
                        <a:rPr sz="1500" spc="-4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el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1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punto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de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foco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28575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CDD2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1</a:t>
                      </a:r>
                      <a:endParaRPr sz="2000">
                        <a:latin typeface="Segoe UI"/>
                        <a:cs typeface="Segoe U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Cumple</a:t>
                      </a:r>
                      <a:r>
                        <a:rPr sz="1500" spc="-5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regularmente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con</a:t>
                      </a:r>
                      <a:r>
                        <a:rPr sz="1500" spc="-3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el 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punto</a:t>
                      </a:r>
                      <a:r>
                        <a:rPr sz="1500" spc="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de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foco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4">
                <a:tc>
                  <a:txBody>
                    <a:bodyPr/>
                    <a:lstStyle/>
                    <a:p>
                      <a:pPr marL="635" algn="ctr">
                        <a:lnSpc>
                          <a:spcPts val="2375"/>
                        </a:lnSpc>
                        <a:spcBef>
                          <a:spcPts val="260"/>
                        </a:spcBef>
                      </a:pPr>
                      <a:r>
                        <a:rPr sz="2000" b="1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2</a:t>
                      </a:r>
                      <a:endParaRPr sz="2000">
                        <a:latin typeface="Segoe UI"/>
                        <a:cs typeface="Segoe U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CDD2DB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Cumple</a:t>
                      </a:r>
                      <a:r>
                        <a:rPr sz="1500" spc="-5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moderadamente</a:t>
                      </a:r>
                      <a:r>
                        <a:rPr sz="1500" spc="-3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el 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punto</a:t>
                      </a:r>
                      <a:r>
                        <a:rPr sz="1500" spc="1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de</a:t>
                      </a:r>
                      <a:r>
                        <a:rPr sz="1500" spc="-2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foco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CDD2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3</a:t>
                      </a:r>
                      <a:endParaRPr sz="2000">
                        <a:latin typeface="Segoe UI"/>
                        <a:cs typeface="Segoe U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Cumple</a:t>
                      </a:r>
                      <a:r>
                        <a:rPr sz="1500" spc="-5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aceptablemente</a:t>
                      </a:r>
                      <a:r>
                        <a:rPr sz="1500" spc="-1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el</a:t>
                      </a:r>
                      <a:r>
                        <a:rPr sz="1500" spc="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punto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de</a:t>
                      </a:r>
                      <a:r>
                        <a:rPr sz="1500" spc="-1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foco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4">
                <a:tc>
                  <a:txBody>
                    <a:bodyPr/>
                    <a:lstStyle/>
                    <a:p>
                      <a:pPr algn="ctr">
                        <a:lnSpc>
                          <a:spcPts val="2370"/>
                        </a:lnSpc>
                        <a:spcBef>
                          <a:spcPts val="265"/>
                        </a:spcBef>
                      </a:pPr>
                      <a:r>
                        <a:rPr sz="2000" b="1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4</a:t>
                      </a:r>
                      <a:endParaRPr sz="2000">
                        <a:latin typeface="Segoe UI"/>
                        <a:cs typeface="Segoe U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CDD2DB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Cumple</a:t>
                      </a:r>
                      <a:r>
                        <a:rPr sz="1500" spc="-5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adecuadamente</a:t>
                      </a:r>
                      <a:r>
                        <a:rPr sz="1500" spc="-4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el</a:t>
                      </a:r>
                      <a:r>
                        <a:rPr sz="1500" spc="-1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punto</a:t>
                      </a:r>
                      <a:r>
                        <a:rPr sz="1500" spc="2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de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foco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CDD2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779">
                <a:tc>
                  <a:txBody>
                    <a:bodyPr/>
                    <a:lstStyle/>
                    <a:p>
                      <a:pPr marL="635" algn="ctr">
                        <a:lnSpc>
                          <a:spcPts val="2345"/>
                        </a:lnSpc>
                        <a:spcBef>
                          <a:spcPts val="265"/>
                        </a:spcBef>
                      </a:pPr>
                      <a:r>
                        <a:rPr sz="2000" b="1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5</a:t>
                      </a:r>
                      <a:endParaRPr sz="2000">
                        <a:latin typeface="Segoe UI"/>
                        <a:cs typeface="Segoe U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Cumple</a:t>
                      </a:r>
                      <a:r>
                        <a:rPr sz="1500" spc="-5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100</a:t>
                      </a:r>
                      <a:r>
                        <a:rPr sz="1500" spc="2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%</a:t>
                      </a:r>
                      <a:r>
                        <a:rPr sz="1500" spc="-4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el</a:t>
                      </a:r>
                      <a:r>
                        <a:rPr sz="1500" spc="1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1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punto</a:t>
                      </a:r>
                      <a:r>
                        <a:rPr sz="150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de</a:t>
                      </a:r>
                      <a:r>
                        <a:rPr sz="1500" spc="-20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500" spc="-5" dirty="0">
                          <a:solidFill>
                            <a:srgbClr val="09224A"/>
                          </a:solidFill>
                          <a:latin typeface="Segoe UI"/>
                          <a:cs typeface="Segoe UI"/>
                        </a:rPr>
                        <a:t>foco</a:t>
                      </a:r>
                      <a:endParaRPr sz="1500">
                        <a:latin typeface="Segoe UI"/>
                        <a:cs typeface="Segoe U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9224A"/>
                      </a:solidFill>
                      <a:prstDash val="solid"/>
                    </a:lnL>
                    <a:lnR w="12700">
                      <a:solidFill>
                        <a:srgbClr val="09224A"/>
                      </a:solidFill>
                      <a:prstDash val="solid"/>
                    </a:lnR>
                    <a:lnT w="12700">
                      <a:solidFill>
                        <a:srgbClr val="09224A"/>
                      </a:solidFill>
                      <a:prstDash val="solid"/>
                    </a:lnT>
                    <a:lnB w="12700">
                      <a:solidFill>
                        <a:srgbClr val="09224A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455" y="365735"/>
            <a:ext cx="5325631" cy="7048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7758" y="1251538"/>
            <a:ext cx="5101123" cy="388129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261204" y="1536180"/>
            <a:ext cx="236220" cy="3543935"/>
            <a:chOff x="2261204" y="1536180"/>
            <a:chExt cx="236220" cy="354393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204" y="1536180"/>
              <a:ext cx="235890" cy="354332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298953" y="1565909"/>
              <a:ext cx="173990" cy="3437890"/>
            </a:xfrm>
            <a:custGeom>
              <a:avLst/>
              <a:gdLst/>
              <a:ahLst/>
              <a:cxnLst/>
              <a:rect l="l" t="t" r="r" b="b"/>
              <a:pathLst>
                <a:path w="173989" h="3437890">
                  <a:moveTo>
                    <a:pt x="173608" y="3437890"/>
                  </a:moveTo>
                  <a:lnTo>
                    <a:pt x="139700" y="3436366"/>
                  </a:lnTo>
                  <a:lnTo>
                    <a:pt x="112140" y="3432175"/>
                  </a:lnTo>
                  <a:lnTo>
                    <a:pt x="93598" y="3425952"/>
                  </a:lnTo>
                  <a:lnTo>
                    <a:pt x="86740" y="3418458"/>
                  </a:lnTo>
                  <a:lnTo>
                    <a:pt x="86740" y="1738376"/>
                  </a:lnTo>
                  <a:lnTo>
                    <a:pt x="79882" y="1730755"/>
                  </a:lnTo>
                  <a:lnTo>
                    <a:pt x="61340" y="1724660"/>
                  </a:lnTo>
                  <a:lnTo>
                    <a:pt x="33781" y="1720468"/>
                  </a:lnTo>
                  <a:lnTo>
                    <a:pt x="0" y="1718944"/>
                  </a:lnTo>
                  <a:lnTo>
                    <a:pt x="33781" y="1717420"/>
                  </a:lnTo>
                  <a:lnTo>
                    <a:pt x="61340" y="1713229"/>
                  </a:lnTo>
                  <a:lnTo>
                    <a:pt x="79882" y="1707134"/>
                  </a:lnTo>
                  <a:lnTo>
                    <a:pt x="86740" y="1699514"/>
                  </a:lnTo>
                  <a:lnTo>
                    <a:pt x="86740" y="19430"/>
                  </a:lnTo>
                  <a:lnTo>
                    <a:pt x="93598" y="11811"/>
                  </a:lnTo>
                  <a:lnTo>
                    <a:pt x="112140" y="5714"/>
                  </a:lnTo>
                  <a:lnTo>
                    <a:pt x="139700" y="1524"/>
                  </a:lnTo>
                  <a:lnTo>
                    <a:pt x="173608" y="0"/>
                  </a:lnTo>
                </a:path>
              </a:pathLst>
            </a:custGeom>
            <a:ln w="38100">
              <a:solidFill>
                <a:srgbClr val="0922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493897" y="5283708"/>
            <a:ext cx="3543300" cy="230504"/>
            <a:chOff x="4493897" y="5283708"/>
            <a:chExt cx="3543300" cy="230504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3897" y="5291271"/>
              <a:ext cx="3542915" cy="22264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31613" y="5302758"/>
              <a:ext cx="3465829" cy="140335"/>
            </a:xfrm>
            <a:custGeom>
              <a:avLst/>
              <a:gdLst/>
              <a:ahLst/>
              <a:cxnLst/>
              <a:rect l="l" t="t" r="r" b="b"/>
              <a:pathLst>
                <a:path w="3465829" h="140335">
                  <a:moveTo>
                    <a:pt x="3465449" y="0"/>
                  </a:moveTo>
                  <a:lnTo>
                    <a:pt x="3464814" y="27177"/>
                  </a:lnTo>
                  <a:lnTo>
                    <a:pt x="3462909" y="49402"/>
                  </a:lnTo>
                  <a:lnTo>
                    <a:pt x="3460115" y="64388"/>
                  </a:lnTo>
                  <a:lnTo>
                    <a:pt x="3456686" y="69849"/>
                  </a:lnTo>
                  <a:lnTo>
                    <a:pt x="1741551" y="69849"/>
                  </a:lnTo>
                  <a:lnTo>
                    <a:pt x="1738122" y="75310"/>
                  </a:lnTo>
                  <a:lnTo>
                    <a:pt x="1735327" y="90296"/>
                  </a:lnTo>
                  <a:lnTo>
                    <a:pt x="1733423" y="112648"/>
                  </a:lnTo>
                  <a:lnTo>
                    <a:pt x="1732661" y="139826"/>
                  </a:lnTo>
                  <a:lnTo>
                    <a:pt x="1732026" y="112648"/>
                  </a:lnTo>
                  <a:lnTo>
                    <a:pt x="1730121" y="90296"/>
                  </a:lnTo>
                  <a:lnTo>
                    <a:pt x="1727327" y="75310"/>
                  </a:lnTo>
                  <a:lnTo>
                    <a:pt x="1723898" y="69849"/>
                  </a:lnTo>
                  <a:lnTo>
                    <a:pt x="8762" y="69849"/>
                  </a:lnTo>
                  <a:lnTo>
                    <a:pt x="5334" y="64388"/>
                  </a:lnTo>
                  <a:lnTo>
                    <a:pt x="2539" y="49402"/>
                  </a:lnTo>
                  <a:lnTo>
                    <a:pt x="635" y="2717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922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108960" y="5283708"/>
            <a:ext cx="1233805" cy="1043940"/>
            <a:chOff x="3108960" y="5283708"/>
            <a:chExt cx="1233805" cy="104394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0826" y="5291271"/>
              <a:ext cx="781811" cy="22264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00450" y="5302758"/>
              <a:ext cx="704215" cy="140335"/>
            </a:xfrm>
            <a:custGeom>
              <a:avLst/>
              <a:gdLst/>
              <a:ahLst/>
              <a:cxnLst/>
              <a:rect l="l" t="t" r="r" b="b"/>
              <a:pathLst>
                <a:path w="704214" h="140335">
                  <a:moveTo>
                    <a:pt x="703834" y="0"/>
                  </a:moveTo>
                  <a:lnTo>
                    <a:pt x="703072" y="27177"/>
                  </a:lnTo>
                  <a:lnTo>
                    <a:pt x="701294" y="49402"/>
                  </a:lnTo>
                  <a:lnTo>
                    <a:pt x="698500" y="64388"/>
                  </a:lnTo>
                  <a:lnTo>
                    <a:pt x="695071" y="69849"/>
                  </a:lnTo>
                  <a:lnTo>
                    <a:pt x="360679" y="69849"/>
                  </a:lnTo>
                  <a:lnTo>
                    <a:pt x="357250" y="75310"/>
                  </a:lnTo>
                  <a:lnTo>
                    <a:pt x="354457" y="90296"/>
                  </a:lnTo>
                  <a:lnTo>
                    <a:pt x="352678" y="112648"/>
                  </a:lnTo>
                  <a:lnTo>
                    <a:pt x="351916" y="139826"/>
                  </a:lnTo>
                  <a:lnTo>
                    <a:pt x="351282" y="112648"/>
                  </a:lnTo>
                  <a:lnTo>
                    <a:pt x="349376" y="90296"/>
                  </a:lnTo>
                  <a:lnTo>
                    <a:pt x="346583" y="75310"/>
                  </a:lnTo>
                  <a:lnTo>
                    <a:pt x="343153" y="69849"/>
                  </a:lnTo>
                  <a:lnTo>
                    <a:pt x="8762" y="69849"/>
                  </a:lnTo>
                  <a:lnTo>
                    <a:pt x="5334" y="64388"/>
                  </a:lnTo>
                  <a:lnTo>
                    <a:pt x="2539" y="49402"/>
                  </a:lnTo>
                  <a:lnTo>
                    <a:pt x="635" y="27177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0922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22676" y="5411724"/>
              <a:ext cx="415925" cy="900430"/>
            </a:xfrm>
            <a:custGeom>
              <a:avLst/>
              <a:gdLst/>
              <a:ahLst/>
              <a:cxnLst/>
              <a:rect l="l" t="t" r="r" b="b"/>
              <a:pathLst>
                <a:path w="415925" h="900429">
                  <a:moveTo>
                    <a:pt x="207899" y="0"/>
                  </a:moveTo>
                  <a:lnTo>
                    <a:pt x="207899" y="225044"/>
                  </a:lnTo>
                  <a:lnTo>
                    <a:pt x="0" y="225044"/>
                  </a:lnTo>
                  <a:lnTo>
                    <a:pt x="0" y="675233"/>
                  </a:lnTo>
                  <a:lnTo>
                    <a:pt x="207899" y="675233"/>
                  </a:lnTo>
                  <a:lnTo>
                    <a:pt x="207899" y="900328"/>
                  </a:lnTo>
                  <a:lnTo>
                    <a:pt x="415798" y="450138"/>
                  </a:lnTo>
                  <a:lnTo>
                    <a:pt x="207899" y="0"/>
                  </a:lnTo>
                  <a:close/>
                </a:path>
              </a:pathLst>
            </a:custGeom>
            <a:solidFill>
              <a:srgbClr val="09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23438" y="5412486"/>
              <a:ext cx="415925" cy="900430"/>
            </a:xfrm>
            <a:custGeom>
              <a:avLst/>
              <a:gdLst/>
              <a:ahLst/>
              <a:cxnLst/>
              <a:rect l="l" t="t" r="r" b="b"/>
              <a:pathLst>
                <a:path w="415925" h="900429">
                  <a:moveTo>
                    <a:pt x="207899" y="900328"/>
                  </a:moveTo>
                  <a:lnTo>
                    <a:pt x="207899" y="675233"/>
                  </a:lnTo>
                  <a:lnTo>
                    <a:pt x="0" y="675233"/>
                  </a:lnTo>
                  <a:lnTo>
                    <a:pt x="0" y="225044"/>
                  </a:lnTo>
                  <a:lnTo>
                    <a:pt x="207899" y="225044"/>
                  </a:lnTo>
                  <a:lnTo>
                    <a:pt x="207899" y="0"/>
                  </a:lnTo>
                  <a:lnTo>
                    <a:pt x="415798" y="450138"/>
                  </a:lnTo>
                  <a:lnTo>
                    <a:pt x="207899" y="900328"/>
                  </a:lnTo>
                  <a:close/>
                </a:path>
              </a:pathLst>
            </a:custGeom>
            <a:ln w="28956">
              <a:solidFill>
                <a:srgbClr val="50C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27532" y="2598420"/>
            <a:ext cx="1424940" cy="434340"/>
          </a:xfrm>
          <a:prstGeom prst="rect">
            <a:avLst/>
          </a:prstGeom>
          <a:solidFill>
            <a:srgbClr val="ACD6ED"/>
          </a:solidFill>
        </p:spPr>
        <p:txBody>
          <a:bodyPr vert="horz" wrap="square" lIns="0" tIns="29845" rIns="0" bIns="0" rtlCol="0">
            <a:spAutoFit/>
          </a:bodyPr>
          <a:lstStyle/>
          <a:p>
            <a:pPr marL="614045" marR="177165" indent="-509270">
              <a:lnSpc>
                <a:spcPct val="100000"/>
              </a:lnSpc>
              <a:spcBef>
                <a:spcPts val="235"/>
              </a:spcBef>
            </a:pPr>
            <a:r>
              <a:rPr sz="1300" b="1" spc="-50" dirty="0">
                <a:solidFill>
                  <a:srgbClr val="09224A"/>
                </a:solidFill>
                <a:latin typeface="Segoe UI"/>
                <a:cs typeface="Segoe UI"/>
              </a:rPr>
              <a:t>C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O</a:t>
            </a:r>
            <a:r>
              <a:rPr sz="1300" b="1" spc="-10" dirty="0">
                <a:solidFill>
                  <a:srgbClr val="09224A"/>
                </a:solidFill>
                <a:latin typeface="Segoe UI"/>
                <a:cs typeface="Segoe UI"/>
              </a:rPr>
              <a:t>MP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O</a:t>
            </a:r>
            <a:r>
              <a:rPr sz="1300" b="1" spc="-10" dirty="0">
                <a:solidFill>
                  <a:srgbClr val="09224A"/>
                </a:solidFill>
                <a:latin typeface="Segoe UI"/>
                <a:cs typeface="Segoe UI"/>
              </a:rPr>
              <a:t>N</a:t>
            </a:r>
            <a:r>
              <a:rPr sz="1300" b="1" spc="-15" dirty="0">
                <a:solidFill>
                  <a:srgbClr val="09224A"/>
                </a:solidFill>
                <a:latin typeface="Segoe UI"/>
                <a:cs typeface="Segoe UI"/>
              </a:rPr>
              <a:t>E</a:t>
            </a:r>
            <a:r>
              <a:rPr sz="1300" b="1" spc="-10" dirty="0">
                <a:solidFill>
                  <a:srgbClr val="09224A"/>
                </a:solidFill>
                <a:latin typeface="Segoe UI"/>
                <a:cs typeface="Segoe UI"/>
              </a:rPr>
              <a:t>N</a:t>
            </a:r>
            <a:r>
              <a:rPr sz="1300" b="1" spc="-15" dirty="0">
                <a:solidFill>
                  <a:srgbClr val="09224A"/>
                </a:solidFill>
                <a:latin typeface="Segoe UI"/>
                <a:cs typeface="Segoe UI"/>
              </a:rPr>
              <a:t>T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E  1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99688" y="5667755"/>
            <a:ext cx="931544" cy="495300"/>
          </a:xfrm>
          <a:prstGeom prst="rect">
            <a:avLst/>
          </a:prstGeom>
          <a:solidFill>
            <a:srgbClr val="ACD6ED"/>
          </a:solidFill>
          <a:ln w="9144">
            <a:solidFill>
              <a:srgbClr val="50CDFF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1500" b="1" dirty="0">
                <a:solidFill>
                  <a:srgbClr val="09224A"/>
                </a:solidFill>
                <a:latin typeface="Segoe UI"/>
                <a:cs typeface="Segoe UI"/>
              </a:rPr>
              <a:t>5</a:t>
            </a:r>
            <a:endParaRPr sz="15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500" b="1" spc="-5" dirty="0">
                <a:solidFill>
                  <a:srgbClr val="09224A"/>
                </a:solidFill>
                <a:latin typeface="Segoe UI"/>
                <a:cs typeface="Segoe UI"/>
              </a:rPr>
              <a:t>Principios</a:t>
            </a:r>
            <a:endParaRPr sz="15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05271" y="5609844"/>
            <a:ext cx="1632585" cy="497205"/>
          </a:xfrm>
          <a:prstGeom prst="rect">
            <a:avLst/>
          </a:prstGeom>
          <a:solidFill>
            <a:srgbClr val="ACD6ED"/>
          </a:solidFill>
          <a:ln w="9144">
            <a:solidFill>
              <a:srgbClr val="50CDFF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40"/>
              </a:spcBef>
            </a:pPr>
            <a:r>
              <a:rPr sz="1500" b="1" dirty="0">
                <a:solidFill>
                  <a:srgbClr val="09224A"/>
                </a:solidFill>
                <a:latin typeface="Segoe UI"/>
                <a:cs typeface="Segoe UI"/>
              </a:rPr>
              <a:t>20</a:t>
            </a:r>
            <a:endParaRPr sz="1500">
              <a:latin typeface="Segoe UI"/>
              <a:cs typeface="Segoe UI"/>
            </a:endParaRPr>
          </a:p>
          <a:p>
            <a:pPr marL="1905" algn="ctr">
              <a:lnSpc>
                <a:spcPct val="100000"/>
              </a:lnSpc>
            </a:pPr>
            <a:r>
              <a:rPr sz="1500" b="1" spc="-10" dirty="0">
                <a:solidFill>
                  <a:srgbClr val="09224A"/>
                </a:solidFill>
                <a:latin typeface="Segoe UI"/>
                <a:cs typeface="Segoe UI"/>
              </a:rPr>
              <a:t>Puntos</a:t>
            </a:r>
            <a:r>
              <a:rPr sz="1500" b="1" spc="-4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09224A"/>
                </a:solidFill>
                <a:latin typeface="Segoe UI"/>
                <a:cs typeface="Segoe UI"/>
              </a:rPr>
              <a:t>de</a:t>
            </a:r>
            <a:r>
              <a:rPr sz="1500" b="1" spc="-5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09224A"/>
                </a:solidFill>
                <a:latin typeface="Segoe UI"/>
                <a:cs typeface="Segoe UI"/>
              </a:rPr>
              <a:t>Foco</a:t>
            </a:r>
            <a:endParaRPr sz="15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4419" y="3413759"/>
            <a:ext cx="1178560" cy="835660"/>
          </a:xfrm>
          <a:prstGeom prst="rect">
            <a:avLst/>
          </a:prstGeom>
          <a:solidFill>
            <a:srgbClr val="ACD6ED"/>
          </a:solidFill>
        </p:spPr>
        <p:txBody>
          <a:bodyPr vert="horz" wrap="square" lIns="0" tIns="29845" rIns="0" bIns="0" rtlCol="0">
            <a:spAutoFit/>
          </a:bodyPr>
          <a:lstStyle/>
          <a:p>
            <a:pPr marL="234315" marR="220345" indent="635" algn="ctr">
              <a:lnSpc>
                <a:spcPct val="100000"/>
              </a:lnSpc>
              <a:spcBef>
                <a:spcPts val="235"/>
              </a:spcBef>
            </a:pPr>
            <a:r>
              <a:rPr sz="1300" b="1" spc="-25" dirty="0">
                <a:solidFill>
                  <a:srgbClr val="09224A"/>
                </a:solidFill>
                <a:latin typeface="Segoe UI"/>
                <a:cs typeface="Segoe UI"/>
              </a:rPr>
              <a:t>P</a:t>
            </a:r>
            <a:r>
              <a:rPr sz="1300" b="1" spc="-20" dirty="0">
                <a:solidFill>
                  <a:srgbClr val="09224A"/>
                </a:solidFill>
                <a:latin typeface="Segoe UI"/>
                <a:cs typeface="Segoe UI"/>
              </a:rPr>
              <a:t>U</a:t>
            </a:r>
            <a:r>
              <a:rPr sz="1300" b="1" spc="-25" dirty="0">
                <a:solidFill>
                  <a:srgbClr val="09224A"/>
                </a:solidFill>
                <a:latin typeface="Segoe UI"/>
                <a:cs typeface="Segoe UI"/>
              </a:rPr>
              <a:t>N</a:t>
            </a:r>
            <a:r>
              <a:rPr sz="1300" b="1" spc="-120" dirty="0">
                <a:solidFill>
                  <a:srgbClr val="09224A"/>
                </a:solidFill>
                <a:latin typeface="Segoe UI"/>
                <a:cs typeface="Segoe UI"/>
              </a:rPr>
              <a:t>T</a:t>
            </a:r>
            <a:r>
              <a:rPr sz="1300" b="1" spc="25" dirty="0">
                <a:solidFill>
                  <a:srgbClr val="09224A"/>
                </a:solidFill>
                <a:latin typeface="Segoe UI"/>
                <a:cs typeface="Segoe UI"/>
              </a:rPr>
              <a:t>A</a:t>
            </a:r>
            <a:r>
              <a:rPr sz="1300" b="1" spc="-20" dirty="0">
                <a:solidFill>
                  <a:srgbClr val="09224A"/>
                </a:solidFill>
                <a:latin typeface="Segoe UI"/>
                <a:cs typeface="Segoe UI"/>
              </a:rPr>
              <a:t>J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E  </a:t>
            </a:r>
            <a:r>
              <a:rPr sz="1300" b="1" spc="-10" dirty="0">
                <a:solidFill>
                  <a:srgbClr val="09224A"/>
                </a:solidFill>
                <a:latin typeface="Segoe UI"/>
                <a:cs typeface="Segoe UI"/>
              </a:rPr>
              <a:t>MÁ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XI</a:t>
            </a:r>
            <a:r>
              <a:rPr sz="1300" b="1" spc="-15" dirty="0">
                <a:solidFill>
                  <a:srgbClr val="09224A"/>
                </a:solidFill>
                <a:latin typeface="Segoe UI"/>
                <a:cs typeface="Segoe UI"/>
              </a:rPr>
              <a:t>M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O  </a:t>
            </a:r>
            <a:r>
              <a:rPr sz="1300" b="1" spc="-10" dirty="0">
                <a:solidFill>
                  <a:srgbClr val="09224A"/>
                </a:solidFill>
                <a:latin typeface="Segoe UI"/>
                <a:cs typeface="Segoe UI"/>
              </a:rPr>
              <a:t>20 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b="1" spc="-30" dirty="0">
                <a:solidFill>
                  <a:srgbClr val="09224A"/>
                </a:solidFill>
                <a:latin typeface="Segoe UI"/>
                <a:cs typeface="Segoe UI"/>
              </a:rPr>
              <a:t>PUNTOS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4419" y="5609844"/>
            <a:ext cx="1900683" cy="431528"/>
          </a:xfrm>
          <a:prstGeom prst="rect">
            <a:avLst/>
          </a:prstGeom>
          <a:solidFill>
            <a:srgbClr val="ACD6ED"/>
          </a:solidFill>
        </p:spPr>
        <p:txBody>
          <a:bodyPr vert="horz" wrap="square" lIns="0" tIns="31115" rIns="0" bIns="0" rtlCol="0">
            <a:spAutoFit/>
          </a:bodyPr>
          <a:lstStyle/>
          <a:p>
            <a:pPr marL="240029">
              <a:lnSpc>
                <a:spcPct val="100000"/>
              </a:lnSpc>
              <a:spcBef>
                <a:spcPts val="245"/>
              </a:spcBef>
            </a:pPr>
            <a:r>
              <a:rPr sz="1300" b="1" spc="-25" dirty="0" smtClean="0">
                <a:solidFill>
                  <a:srgbClr val="09224A"/>
                </a:solidFill>
                <a:latin typeface="Segoe UI"/>
                <a:cs typeface="Segoe UI"/>
              </a:rPr>
              <a:t>PUNTAJE</a:t>
            </a:r>
            <a:r>
              <a:rPr lang="es-MX" sz="1300" b="1" spc="-25" dirty="0" smtClean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b="1" spc="-10" dirty="0" smtClean="0">
                <a:solidFill>
                  <a:srgbClr val="09224A"/>
                </a:solidFill>
                <a:latin typeface="Segoe UI"/>
                <a:cs typeface="Segoe UI"/>
              </a:rPr>
              <a:t>MÁXIMO</a:t>
            </a:r>
            <a:r>
              <a:rPr sz="1300" b="1" spc="-5" dirty="0" smtClean="0">
                <a:solidFill>
                  <a:srgbClr val="09224A"/>
                </a:solidFill>
                <a:latin typeface="Segoe UI"/>
                <a:cs typeface="Segoe UI"/>
              </a:rPr>
              <a:t>:</a:t>
            </a:r>
            <a:r>
              <a:rPr sz="1300" b="1" spc="-75" dirty="0" smtClean="0">
                <a:solidFill>
                  <a:srgbClr val="09224A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09224A"/>
                </a:solidFill>
                <a:latin typeface="Segoe UI"/>
                <a:cs typeface="Segoe UI"/>
              </a:rPr>
              <a:t>4</a:t>
            </a:r>
            <a:endParaRPr sz="1300" dirty="0">
              <a:latin typeface="Segoe UI"/>
              <a:cs typeface="Segoe UI"/>
            </a:endParaRPr>
          </a:p>
          <a:p>
            <a:pPr marL="268605">
              <a:lnSpc>
                <a:spcPct val="100000"/>
              </a:lnSpc>
            </a:pPr>
            <a:r>
              <a:rPr sz="1300" b="1" spc="-30" dirty="0">
                <a:solidFill>
                  <a:srgbClr val="09224A"/>
                </a:solidFill>
                <a:latin typeface="Segoe UI"/>
                <a:cs typeface="Segoe UI"/>
              </a:rPr>
              <a:t>PUNTOS</a:t>
            </a:r>
            <a:endParaRPr sz="1300" dirty="0">
              <a:latin typeface="Segoe UI"/>
              <a:cs typeface="Segoe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2639" y="126304"/>
            <a:ext cx="5750822" cy="26168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1" y="1295400"/>
            <a:ext cx="912868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"/>
            <a:ext cx="9145270" cy="126364"/>
          </a:xfrm>
          <a:custGeom>
            <a:avLst/>
            <a:gdLst/>
            <a:ahLst/>
            <a:cxnLst/>
            <a:rect l="l" t="t" r="r" b="b"/>
            <a:pathLst>
              <a:path w="9145270" h="126364">
                <a:moveTo>
                  <a:pt x="9145270" y="0"/>
                </a:moveTo>
                <a:lnTo>
                  <a:pt x="0" y="0"/>
                </a:lnTo>
                <a:lnTo>
                  <a:pt x="0" y="126088"/>
                </a:lnTo>
                <a:lnTo>
                  <a:pt x="9145270" y="126088"/>
                </a:lnTo>
                <a:lnTo>
                  <a:pt x="9145270" y="0"/>
                </a:lnTo>
                <a:close/>
              </a:path>
            </a:pathLst>
          </a:custGeom>
          <a:solidFill>
            <a:srgbClr val="11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17" y="1219200"/>
            <a:ext cx="785678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28" y="1269491"/>
            <a:ext cx="9034272" cy="4506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"/>
            <a:ext cx="9145270" cy="126364"/>
          </a:xfrm>
          <a:custGeom>
            <a:avLst/>
            <a:gdLst/>
            <a:ahLst/>
            <a:cxnLst/>
            <a:rect l="l" t="t" r="r" b="b"/>
            <a:pathLst>
              <a:path w="9145270" h="126364">
                <a:moveTo>
                  <a:pt x="9145270" y="0"/>
                </a:moveTo>
                <a:lnTo>
                  <a:pt x="0" y="0"/>
                </a:lnTo>
                <a:lnTo>
                  <a:pt x="0" y="126088"/>
                </a:lnTo>
                <a:lnTo>
                  <a:pt x="9145270" y="126088"/>
                </a:lnTo>
                <a:lnTo>
                  <a:pt x="9145270" y="0"/>
                </a:lnTo>
                <a:close/>
              </a:path>
            </a:pathLst>
          </a:custGeom>
          <a:solidFill>
            <a:srgbClr val="11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3840" y="277495"/>
            <a:ext cx="843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solidFill>
                  <a:srgbClr val="006EC0"/>
                </a:solidFill>
                <a:uFill>
                  <a:solidFill>
                    <a:srgbClr val="006EC0"/>
                  </a:solidFill>
                </a:uFill>
                <a:latin typeface="Arial"/>
                <a:cs typeface="Arial"/>
              </a:rPr>
              <a:t>NIA</a:t>
            </a:r>
            <a:r>
              <a:rPr sz="1800" b="1" u="heavy" spc="-145" dirty="0">
                <a:solidFill>
                  <a:srgbClr val="006EC0"/>
                </a:solidFill>
                <a:uFill>
                  <a:solidFill>
                    <a:srgbClr val="006EC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0" dirty="0">
                <a:solidFill>
                  <a:srgbClr val="006EC0"/>
                </a:solidFill>
                <a:uFill>
                  <a:solidFill>
                    <a:srgbClr val="006EC0"/>
                  </a:solidFill>
                </a:uFill>
                <a:latin typeface="Arial"/>
                <a:cs typeface="Arial"/>
              </a:rPr>
              <a:t>330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6062" y="944695"/>
            <a:ext cx="6124204" cy="2174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36494" y="1757629"/>
            <a:ext cx="525970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El</a:t>
            </a:r>
            <a:r>
              <a:rPr sz="2100" spc="-3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auditor</a:t>
            </a:r>
            <a:r>
              <a:rPr sz="2100" spc="3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diseñará</a:t>
            </a:r>
            <a:r>
              <a:rPr sz="2100" spc="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y</a:t>
            </a:r>
            <a:r>
              <a:rPr sz="2100" spc="-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Segoe UI"/>
                <a:cs typeface="Segoe UI"/>
              </a:rPr>
              <a:t>aplicará</a:t>
            </a:r>
            <a:r>
              <a:rPr sz="2100" spc="-2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procedimientos </a:t>
            </a:r>
            <a:r>
              <a:rPr sz="2100" spc="-56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de</a:t>
            </a:r>
            <a:r>
              <a:rPr sz="2100" spc="-1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auditoría</a:t>
            </a:r>
            <a:r>
              <a:rPr sz="2100" spc="4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Segoe UI"/>
                <a:cs typeface="Segoe UI"/>
              </a:rPr>
              <a:t>posteriores,</a:t>
            </a:r>
            <a:r>
              <a:rPr sz="2100" spc="6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cuya</a:t>
            </a:r>
            <a:r>
              <a:rPr sz="2100" spc="-3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Segoe UI"/>
                <a:cs typeface="Segoe UI"/>
              </a:rPr>
              <a:t>naturaleza,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momento</a:t>
            </a:r>
            <a:r>
              <a:rPr sz="2100" spc="-4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0" dirty="0">
                <a:solidFill>
                  <a:srgbClr val="001F5F"/>
                </a:solidFill>
                <a:latin typeface="Segoe UI"/>
                <a:cs typeface="Segoe UI"/>
              </a:rPr>
              <a:t>de</a:t>
            </a:r>
            <a:r>
              <a:rPr sz="2100" spc="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Segoe UI"/>
                <a:cs typeface="Segoe UI"/>
              </a:rPr>
              <a:t>realización</a:t>
            </a:r>
            <a:r>
              <a:rPr sz="2100" spc="3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y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 extensión</a:t>
            </a:r>
            <a:r>
              <a:rPr sz="2100" spc="5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b="1" spc="-15" dirty="0">
                <a:solidFill>
                  <a:srgbClr val="FF0000"/>
                </a:solidFill>
                <a:latin typeface="Segoe UI"/>
                <a:cs typeface="Segoe UI"/>
              </a:rPr>
              <a:t>estén </a:t>
            </a:r>
            <a:r>
              <a:rPr sz="2100" b="1" spc="-1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2100" b="1" spc="-15" dirty="0">
                <a:solidFill>
                  <a:srgbClr val="FF0000"/>
                </a:solidFill>
                <a:latin typeface="Segoe UI"/>
                <a:cs typeface="Segoe UI"/>
              </a:rPr>
              <a:t>basados</a:t>
            </a:r>
            <a:r>
              <a:rPr sz="2100" b="1" spc="2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Segoe UI"/>
                <a:cs typeface="Segoe UI"/>
              </a:rPr>
              <a:t>en</a:t>
            </a:r>
            <a:r>
              <a:rPr sz="2100" b="1" spc="-1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2100" b="1" spc="-5" dirty="0">
                <a:solidFill>
                  <a:srgbClr val="FF0000"/>
                </a:solidFill>
                <a:latin typeface="Segoe UI"/>
                <a:cs typeface="Segoe UI"/>
              </a:rPr>
              <a:t>los</a:t>
            </a:r>
            <a:r>
              <a:rPr sz="2100" b="1" dirty="0">
                <a:solidFill>
                  <a:srgbClr val="FF0000"/>
                </a:solidFill>
                <a:latin typeface="Segoe UI"/>
                <a:cs typeface="Segoe UI"/>
              </a:rPr>
              <a:t> riesgos</a:t>
            </a:r>
            <a:r>
              <a:rPr sz="2100" b="1" spc="-3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Segoe UI"/>
                <a:cs typeface="Segoe UI"/>
              </a:rPr>
              <a:t>valorados</a:t>
            </a:r>
            <a:r>
              <a:rPr sz="2100" spc="-5" dirty="0">
                <a:solidFill>
                  <a:srgbClr val="001F5F"/>
                </a:solidFill>
                <a:latin typeface="Segoe UI"/>
                <a:cs typeface="Segoe UI"/>
              </a:rPr>
              <a:t> de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incorrección</a:t>
            </a:r>
            <a:r>
              <a:rPr sz="2100" spc="-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material</a:t>
            </a:r>
            <a:r>
              <a:rPr sz="2100" spc="3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en</a:t>
            </a:r>
            <a:r>
              <a:rPr sz="2100" spc="-1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las afirmaciones</a:t>
            </a:r>
            <a:r>
              <a:rPr sz="2100" spc="3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y </a:t>
            </a:r>
            <a:r>
              <a:rPr sz="2100" spc="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respondan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 a</a:t>
            </a:r>
            <a:r>
              <a:rPr sz="2100" spc="-1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dirty="0">
                <a:solidFill>
                  <a:srgbClr val="001F5F"/>
                </a:solidFill>
                <a:latin typeface="Segoe UI"/>
                <a:cs typeface="Segoe UI"/>
              </a:rPr>
              <a:t>dichos</a:t>
            </a:r>
            <a:r>
              <a:rPr sz="2100" spc="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Segoe UI"/>
                <a:cs typeface="Segoe UI"/>
              </a:rPr>
              <a:t>riesgos.</a:t>
            </a:r>
            <a:endParaRPr sz="21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4518" y="1687829"/>
            <a:ext cx="2356485" cy="2121535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69215" marR="294640">
              <a:lnSpc>
                <a:spcPct val="100000"/>
              </a:lnSpc>
              <a:spcBef>
                <a:spcPts val="240"/>
              </a:spcBef>
            </a:pPr>
            <a:r>
              <a:rPr sz="1800" b="1" spc="-15" dirty="0">
                <a:solidFill>
                  <a:srgbClr val="001F5F"/>
                </a:solidFill>
                <a:latin typeface="Segoe UI"/>
                <a:cs typeface="Segoe UI"/>
              </a:rPr>
              <a:t>Procedimientos</a:t>
            </a:r>
            <a:r>
              <a:rPr sz="1800" b="1" spc="-6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Segoe UI"/>
                <a:cs typeface="Segoe UI"/>
              </a:rPr>
              <a:t>de </a:t>
            </a:r>
            <a:r>
              <a:rPr sz="1800" b="1" spc="-48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800" b="1" spc="-15" dirty="0">
                <a:solidFill>
                  <a:srgbClr val="001F5F"/>
                </a:solidFill>
                <a:latin typeface="Segoe UI"/>
                <a:cs typeface="Segoe UI"/>
              </a:rPr>
              <a:t>auditoría</a:t>
            </a:r>
            <a:r>
              <a:rPr sz="1800" b="1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Segoe UI"/>
                <a:cs typeface="Segoe UI"/>
              </a:rPr>
              <a:t>que </a:t>
            </a:r>
            <a:r>
              <a:rPr sz="1800" b="1" spc="-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800" b="1" spc="-15" dirty="0">
                <a:solidFill>
                  <a:srgbClr val="001F5F"/>
                </a:solidFill>
                <a:latin typeface="Segoe UI"/>
                <a:cs typeface="Segoe UI"/>
              </a:rPr>
              <a:t>responden </a:t>
            </a:r>
            <a:r>
              <a:rPr sz="1800" b="1" dirty="0">
                <a:solidFill>
                  <a:srgbClr val="001F5F"/>
                </a:solidFill>
                <a:latin typeface="Segoe UI"/>
                <a:cs typeface="Segoe UI"/>
              </a:rPr>
              <a:t>a </a:t>
            </a:r>
            <a:r>
              <a:rPr sz="1800" b="1" spc="-10" dirty="0">
                <a:solidFill>
                  <a:srgbClr val="001F5F"/>
                </a:solidFill>
                <a:latin typeface="Segoe UI"/>
                <a:cs typeface="Segoe UI"/>
              </a:rPr>
              <a:t>los </a:t>
            </a:r>
            <a:r>
              <a:rPr sz="1800" b="1" spc="-5" dirty="0">
                <a:solidFill>
                  <a:srgbClr val="001F5F"/>
                </a:solidFill>
                <a:latin typeface="Segoe UI"/>
                <a:cs typeface="Segoe UI"/>
              </a:rPr>
              <a:t> riesgos </a:t>
            </a:r>
            <a:r>
              <a:rPr sz="1800" b="1" spc="-20" dirty="0">
                <a:solidFill>
                  <a:srgbClr val="001F5F"/>
                </a:solidFill>
                <a:latin typeface="Segoe UI"/>
                <a:cs typeface="Segoe UI"/>
              </a:rPr>
              <a:t>valorados </a:t>
            </a:r>
            <a:r>
              <a:rPr sz="1800" b="1" spc="-1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Segoe UI"/>
                <a:cs typeface="Segoe UI"/>
              </a:rPr>
              <a:t>de</a:t>
            </a:r>
            <a:r>
              <a:rPr sz="1800" b="1" spc="-5" dirty="0">
                <a:solidFill>
                  <a:srgbClr val="001F5F"/>
                </a:solidFill>
                <a:latin typeface="Segoe UI"/>
                <a:cs typeface="Segoe UI"/>
              </a:rPr>
              <a:t> incorrección </a:t>
            </a:r>
            <a:r>
              <a:rPr sz="1800" b="1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800" b="1" spc="-15" dirty="0">
                <a:solidFill>
                  <a:srgbClr val="001F5F"/>
                </a:solidFill>
                <a:latin typeface="Segoe UI"/>
                <a:cs typeface="Segoe UI"/>
              </a:rPr>
              <a:t>material </a:t>
            </a:r>
            <a:r>
              <a:rPr sz="1800" b="1" spc="-5" dirty="0">
                <a:solidFill>
                  <a:srgbClr val="001F5F"/>
                </a:solidFill>
                <a:latin typeface="Segoe UI"/>
                <a:cs typeface="Segoe UI"/>
              </a:rPr>
              <a:t>en </a:t>
            </a:r>
            <a:r>
              <a:rPr sz="1800" b="1" spc="-10" dirty="0">
                <a:solidFill>
                  <a:srgbClr val="001F5F"/>
                </a:solidFill>
                <a:latin typeface="Segoe UI"/>
                <a:cs typeface="Segoe UI"/>
              </a:rPr>
              <a:t>las </a:t>
            </a:r>
            <a:r>
              <a:rPr sz="1800" b="1" spc="-5" dirty="0">
                <a:solidFill>
                  <a:srgbClr val="001F5F"/>
                </a:solidFill>
                <a:latin typeface="Segoe UI"/>
                <a:cs typeface="Segoe UI"/>
              </a:rPr>
              <a:t> afirmaciones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34183" y="3960876"/>
            <a:ext cx="1292225" cy="981710"/>
            <a:chOff x="2234183" y="3960876"/>
            <a:chExt cx="1292225" cy="981710"/>
          </a:xfrm>
        </p:grpSpPr>
        <p:sp>
          <p:nvSpPr>
            <p:cNvPr id="8" name="object 8"/>
            <p:cNvSpPr/>
            <p:nvPr/>
          </p:nvSpPr>
          <p:spPr>
            <a:xfrm>
              <a:off x="2246375" y="3973068"/>
              <a:ext cx="1266190" cy="955675"/>
            </a:xfrm>
            <a:custGeom>
              <a:avLst/>
              <a:gdLst/>
              <a:ahLst/>
              <a:cxnLst/>
              <a:rect l="l" t="t" r="r" b="b"/>
              <a:pathLst>
                <a:path w="1266189" h="955675">
                  <a:moveTo>
                    <a:pt x="949579" y="0"/>
                  </a:moveTo>
                  <a:lnTo>
                    <a:pt x="316484" y="0"/>
                  </a:lnTo>
                  <a:lnTo>
                    <a:pt x="316484" y="477773"/>
                  </a:lnTo>
                  <a:lnTo>
                    <a:pt x="0" y="477773"/>
                  </a:lnTo>
                  <a:lnTo>
                    <a:pt x="632968" y="955547"/>
                  </a:lnTo>
                  <a:lnTo>
                    <a:pt x="1266063" y="477773"/>
                  </a:lnTo>
                  <a:lnTo>
                    <a:pt x="949579" y="477773"/>
                  </a:lnTo>
                  <a:lnTo>
                    <a:pt x="9495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47137" y="3973830"/>
              <a:ext cx="1266190" cy="955675"/>
            </a:xfrm>
            <a:custGeom>
              <a:avLst/>
              <a:gdLst/>
              <a:ahLst/>
              <a:cxnLst/>
              <a:rect l="l" t="t" r="r" b="b"/>
              <a:pathLst>
                <a:path w="1266189" h="955675">
                  <a:moveTo>
                    <a:pt x="0" y="477774"/>
                  </a:moveTo>
                  <a:lnTo>
                    <a:pt x="316484" y="477774"/>
                  </a:lnTo>
                  <a:lnTo>
                    <a:pt x="316484" y="0"/>
                  </a:lnTo>
                  <a:lnTo>
                    <a:pt x="949579" y="0"/>
                  </a:lnTo>
                  <a:lnTo>
                    <a:pt x="949579" y="477774"/>
                  </a:lnTo>
                  <a:lnTo>
                    <a:pt x="1266063" y="477774"/>
                  </a:lnTo>
                  <a:lnTo>
                    <a:pt x="632968" y="955548"/>
                  </a:lnTo>
                  <a:lnTo>
                    <a:pt x="0" y="477774"/>
                  </a:lnTo>
                  <a:close/>
                </a:path>
              </a:pathLst>
            </a:custGeom>
            <a:ln w="25908">
              <a:solidFill>
                <a:srgbClr val="006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39241" y="5124145"/>
            <a:ext cx="265176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25" dirty="0">
                <a:solidFill>
                  <a:srgbClr val="001F5F"/>
                </a:solidFill>
                <a:latin typeface="Segoe UI"/>
                <a:cs typeface="Segoe UI"/>
              </a:rPr>
              <a:t>PROCEDIMIENTOS</a:t>
            </a:r>
            <a:r>
              <a:rPr sz="2100" b="1" spc="-11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2100" b="1" spc="-320" dirty="0">
                <a:solidFill>
                  <a:srgbClr val="001F5F"/>
                </a:solidFill>
                <a:latin typeface="Segoe UI"/>
                <a:cs typeface="Segoe UI"/>
              </a:rPr>
              <a:t>“A</a:t>
            </a:r>
            <a:endParaRPr sz="2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b="1" spc="-70" dirty="0">
                <a:solidFill>
                  <a:srgbClr val="001F5F"/>
                </a:solidFill>
                <a:latin typeface="Segoe UI"/>
                <a:cs typeface="Segoe UI"/>
              </a:rPr>
              <a:t>MEDIDA”</a:t>
            </a:r>
            <a:endParaRPr sz="2100">
              <a:latin typeface="Segoe UI"/>
              <a:cs typeface="Segoe U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69864" y="3790188"/>
            <a:ext cx="1292225" cy="980440"/>
            <a:chOff x="5769864" y="3790188"/>
            <a:chExt cx="1292225" cy="980440"/>
          </a:xfrm>
        </p:grpSpPr>
        <p:sp>
          <p:nvSpPr>
            <p:cNvPr id="12" name="object 12"/>
            <p:cNvSpPr/>
            <p:nvPr/>
          </p:nvSpPr>
          <p:spPr>
            <a:xfrm>
              <a:off x="5782056" y="3802380"/>
              <a:ext cx="1266190" cy="954405"/>
            </a:xfrm>
            <a:custGeom>
              <a:avLst/>
              <a:gdLst/>
              <a:ahLst/>
              <a:cxnLst/>
              <a:rect l="l" t="t" r="r" b="b"/>
              <a:pathLst>
                <a:path w="1266190" h="954404">
                  <a:moveTo>
                    <a:pt x="949578" y="0"/>
                  </a:moveTo>
                  <a:lnTo>
                    <a:pt x="316484" y="0"/>
                  </a:lnTo>
                  <a:lnTo>
                    <a:pt x="316484" y="477012"/>
                  </a:lnTo>
                  <a:lnTo>
                    <a:pt x="0" y="477012"/>
                  </a:lnTo>
                  <a:lnTo>
                    <a:pt x="632968" y="954024"/>
                  </a:lnTo>
                  <a:lnTo>
                    <a:pt x="1266063" y="477012"/>
                  </a:lnTo>
                  <a:lnTo>
                    <a:pt x="949578" y="477012"/>
                  </a:lnTo>
                  <a:lnTo>
                    <a:pt x="94957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82818" y="3803142"/>
              <a:ext cx="1266190" cy="954405"/>
            </a:xfrm>
            <a:custGeom>
              <a:avLst/>
              <a:gdLst/>
              <a:ahLst/>
              <a:cxnLst/>
              <a:rect l="l" t="t" r="r" b="b"/>
              <a:pathLst>
                <a:path w="1266190" h="954404">
                  <a:moveTo>
                    <a:pt x="0" y="477011"/>
                  </a:moveTo>
                  <a:lnTo>
                    <a:pt x="316484" y="477011"/>
                  </a:lnTo>
                  <a:lnTo>
                    <a:pt x="316484" y="0"/>
                  </a:lnTo>
                  <a:lnTo>
                    <a:pt x="949579" y="0"/>
                  </a:lnTo>
                  <a:lnTo>
                    <a:pt x="949579" y="477011"/>
                  </a:lnTo>
                  <a:lnTo>
                    <a:pt x="1266063" y="477011"/>
                  </a:lnTo>
                  <a:lnTo>
                    <a:pt x="632968" y="954023"/>
                  </a:lnTo>
                  <a:lnTo>
                    <a:pt x="0" y="477011"/>
                  </a:lnTo>
                  <a:close/>
                </a:path>
              </a:pathLst>
            </a:custGeom>
            <a:ln w="25908">
              <a:solidFill>
                <a:srgbClr val="006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240273" y="4779390"/>
            <a:ext cx="3257550" cy="1322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700" b="1" spc="-5" dirty="0">
                <a:solidFill>
                  <a:srgbClr val="001F5F"/>
                </a:solidFill>
                <a:latin typeface="Segoe UI"/>
                <a:cs typeface="Segoe UI"/>
              </a:rPr>
              <a:t>obtendrá</a:t>
            </a:r>
            <a:r>
              <a:rPr sz="1700" b="1" spc="-6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dirty="0">
                <a:solidFill>
                  <a:srgbClr val="001F5F"/>
                </a:solidFill>
                <a:latin typeface="Segoe UI"/>
                <a:cs typeface="Segoe UI"/>
              </a:rPr>
              <a:t>evidencia</a:t>
            </a:r>
            <a:r>
              <a:rPr sz="1700" b="1" spc="-5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5" dirty="0">
                <a:solidFill>
                  <a:srgbClr val="001F5F"/>
                </a:solidFill>
                <a:latin typeface="Segoe UI"/>
                <a:cs typeface="Segoe UI"/>
              </a:rPr>
              <a:t>de</a:t>
            </a:r>
            <a:r>
              <a:rPr sz="1700" b="1" spc="-2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5" dirty="0">
                <a:solidFill>
                  <a:srgbClr val="001F5F"/>
                </a:solidFill>
                <a:latin typeface="Segoe UI"/>
                <a:cs typeface="Segoe UI"/>
              </a:rPr>
              <a:t>auditoría </a:t>
            </a:r>
            <a:r>
              <a:rPr sz="1700" b="1" spc="-45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5" dirty="0">
                <a:solidFill>
                  <a:srgbClr val="001F5F"/>
                </a:solidFill>
                <a:latin typeface="Segoe UI"/>
                <a:cs typeface="Segoe UI"/>
              </a:rPr>
              <a:t>más convincente cuanto mayor </a:t>
            </a:r>
            <a:r>
              <a:rPr sz="1700" b="1" dirty="0">
                <a:solidFill>
                  <a:srgbClr val="001F5F"/>
                </a:solidFill>
                <a:latin typeface="Segoe UI"/>
                <a:cs typeface="Segoe UI"/>
              </a:rPr>
              <a:t> sea</a:t>
            </a:r>
            <a:r>
              <a:rPr sz="1700" b="1" spc="-1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5" dirty="0">
                <a:solidFill>
                  <a:srgbClr val="001F5F"/>
                </a:solidFill>
                <a:latin typeface="Segoe UI"/>
                <a:cs typeface="Segoe UI"/>
              </a:rPr>
              <a:t>la</a:t>
            </a:r>
            <a:r>
              <a:rPr sz="1700" b="1" spc="1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15" dirty="0">
                <a:solidFill>
                  <a:srgbClr val="001F5F"/>
                </a:solidFill>
                <a:latin typeface="Segoe UI"/>
                <a:cs typeface="Segoe UI"/>
              </a:rPr>
              <a:t>valoración</a:t>
            </a:r>
            <a:endParaRPr sz="1700">
              <a:latin typeface="Segoe UI"/>
              <a:cs typeface="Segoe UI"/>
            </a:endParaRPr>
          </a:p>
          <a:p>
            <a:pPr marL="323215" marR="319405" algn="ctr">
              <a:lnSpc>
                <a:spcPct val="100000"/>
              </a:lnSpc>
              <a:spcBef>
                <a:spcPts val="5"/>
              </a:spcBef>
            </a:pPr>
            <a:r>
              <a:rPr sz="1700" b="1" dirty="0">
                <a:solidFill>
                  <a:srgbClr val="001F5F"/>
                </a:solidFill>
                <a:latin typeface="Segoe UI"/>
                <a:cs typeface="Segoe UI"/>
              </a:rPr>
              <a:t>del</a:t>
            </a:r>
            <a:r>
              <a:rPr sz="1700" b="1" spc="-4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dirty="0">
                <a:solidFill>
                  <a:srgbClr val="001F5F"/>
                </a:solidFill>
                <a:latin typeface="Segoe UI"/>
                <a:cs typeface="Segoe UI"/>
              </a:rPr>
              <a:t>riesgo</a:t>
            </a:r>
            <a:r>
              <a:rPr sz="1700" b="1" spc="-30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5" dirty="0">
                <a:solidFill>
                  <a:srgbClr val="001F5F"/>
                </a:solidFill>
                <a:latin typeface="Segoe UI"/>
                <a:cs typeface="Segoe UI"/>
              </a:rPr>
              <a:t>realizada</a:t>
            </a:r>
            <a:r>
              <a:rPr sz="1700" b="1" spc="-7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5" dirty="0">
                <a:solidFill>
                  <a:srgbClr val="001F5F"/>
                </a:solidFill>
                <a:latin typeface="Segoe UI"/>
                <a:cs typeface="Segoe UI"/>
              </a:rPr>
              <a:t>por</a:t>
            </a:r>
            <a:r>
              <a:rPr sz="1700" b="1" spc="-3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dirty="0">
                <a:solidFill>
                  <a:srgbClr val="001F5F"/>
                </a:solidFill>
                <a:latin typeface="Segoe UI"/>
                <a:cs typeface="Segoe UI"/>
              </a:rPr>
              <a:t>el </a:t>
            </a:r>
            <a:r>
              <a:rPr sz="1700" b="1" spc="-455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700" b="1" spc="-10" dirty="0">
                <a:solidFill>
                  <a:srgbClr val="001F5F"/>
                </a:solidFill>
                <a:latin typeface="Segoe UI"/>
                <a:cs typeface="Segoe UI"/>
              </a:rPr>
              <a:t>auditor</a:t>
            </a:r>
            <a:endParaRPr sz="1700">
              <a:latin typeface="Segoe UI"/>
              <a:cs typeface="Segoe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811743"/>
            <a:ext cx="7897495" cy="2998257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68605" marR="454025" indent="-256540">
              <a:lnSpc>
                <a:spcPct val="80000"/>
              </a:lnSpc>
              <a:spcBef>
                <a:spcPts val="820"/>
              </a:spcBef>
              <a:buClr>
                <a:srgbClr val="2CA1BE"/>
              </a:buClr>
              <a:buSzPct val="68333"/>
              <a:buFont typeface="Microsoft Sans Serif"/>
              <a:buChar char=""/>
              <a:tabLst>
                <a:tab pos="269240" algn="l"/>
              </a:tabLst>
            </a:pPr>
            <a:r>
              <a:rPr sz="3000" dirty="0">
                <a:latin typeface="Lucida Sans Unicode"/>
                <a:cs typeface="Lucida Sans Unicode"/>
              </a:rPr>
              <a:t>¿Analiza</a:t>
            </a:r>
            <a:r>
              <a:rPr sz="3000" spc="1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la</a:t>
            </a:r>
            <a:r>
              <a:rPr sz="3000" dirty="0">
                <a:latin typeface="Lucida Sans Unicode"/>
                <a:cs typeface="Lucida Sans Unicode"/>
              </a:rPr>
              <a:t> UAI</a:t>
            </a:r>
            <a:r>
              <a:rPr sz="3000" spc="-5" dirty="0">
                <a:latin typeface="Lucida Sans Unicode"/>
                <a:cs typeface="Lucida Sans Unicode"/>
              </a:rPr>
              <a:t> los</a:t>
            </a:r>
            <a:r>
              <a:rPr sz="3000" spc="-1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Riesgos</a:t>
            </a:r>
            <a:r>
              <a:rPr sz="3000" spc="-1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del</a:t>
            </a:r>
            <a:r>
              <a:rPr sz="3000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Proceso </a:t>
            </a:r>
            <a:r>
              <a:rPr sz="3000" spc="-93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de Auditoria</a:t>
            </a:r>
            <a:r>
              <a:rPr sz="3000" spc="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Interna?</a:t>
            </a:r>
            <a:endParaRPr sz="3000" dirty="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130"/>
              </a:spcBef>
              <a:buClr>
                <a:srgbClr val="2CA1BE"/>
              </a:buClr>
              <a:buSzPct val="68000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2500" spc="-5" dirty="0">
                <a:latin typeface="Lucida Sans Unicode"/>
                <a:cs typeface="Lucida Sans Unicode"/>
              </a:rPr>
              <a:t>En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casa</a:t>
            </a:r>
            <a:r>
              <a:rPr sz="2500" spc="-1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de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herrero……</a:t>
            </a:r>
            <a:endParaRPr sz="2500" dirty="0">
              <a:latin typeface="Lucida Sans Unicode"/>
              <a:cs typeface="Lucida Sans Unicode"/>
            </a:endParaRPr>
          </a:p>
          <a:p>
            <a:pPr marL="268605" indent="-256540">
              <a:lnSpc>
                <a:spcPts val="2650"/>
              </a:lnSpc>
              <a:spcBef>
                <a:spcPts val="2590"/>
              </a:spcBef>
              <a:buClr>
                <a:srgbClr val="2CA1BE"/>
              </a:buClr>
              <a:buSzPct val="68000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2500" spc="-5" dirty="0">
                <a:latin typeface="Lucida Sans Unicode"/>
                <a:cs typeface="Lucida Sans Unicode"/>
              </a:rPr>
              <a:t>Resulta un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factor</a:t>
            </a:r>
            <a:r>
              <a:rPr sz="2500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de</a:t>
            </a:r>
            <a:r>
              <a:rPr sz="2500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relevancia</a:t>
            </a:r>
            <a:r>
              <a:rPr sz="2500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para</a:t>
            </a:r>
            <a:r>
              <a:rPr sz="2500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la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lang="es-MX" sz="2500" spc="5" dirty="0" smtClean="0">
                <a:latin typeface="Lucida Sans Unicode"/>
                <a:cs typeface="Lucida Sans Unicode"/>
              </a:rPr>
              <a:t>Gestión de </a:t>
            </a:r>
            <a:r>
              <a:rPr sz="2500" spc="-5" dirty="0" err="1" smtClean="0">
                <a:latin typeface="Lucida Sans Unicode"/>
                <a:cs typeface="Lucida Sans Unicode"/>
              </a:rPr>
              <a:t>Calidad</a:t>
            </a:r>
            <a:r>
              <a:rPr sz="2500" dirty="0" smtClean="0">
                <a:latin typeface="Lucida Sans Unicode"/>
                <a:cs typeface="Lucida Sans Unicode"/>
              </a:rPr>
              <a:t> </a:t>
            </a:r>
            <a:r>
              <a:rPr sz="2500" spc="-10" dirty="0" smtClean="0">
                <a:latin typeface="Lucida Sans Unicode"/>
                <a:cs typeface="Lucida Sans Unicode"/>
              </a:rPr>
              <a:t>de</a:t>
            </a:r>
            <a:r>
              <a:rPr lang="es-MX" sz="2500" spc="-10" dirty="0" smtClean="0">
                <a:latin typeface="Lucida Sans Unicode"/>
                <a:cs typeface="Lucida Sans Unicode"/>
              </a:rPr>
              <a:t> </a:t>
            </a:r>
            <a:r>
              <a:rPr sz="2500" spc="-5" dirty="0" err="1" smtClean="0">
                <a:latin typeface="Lucida Sans Unicode"/>
                <a:cs typeface="Lucida Sans Unicode"/>
              </a:rPr>
              <a:t>nuestra</a:t>
            </a:r>
            <a:r>
              <a:rPr sz="2500" spc="5" dirty="0" smtClean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labor,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medir</a:t>
            </a:r>
            <a:r>
              <a:rPr sz="2500" spc="2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los</a:t>
            </a:r>
            <a:r>
              <a:rPr sz="2500" spc="1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riesgos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los</a:t>
            </a:r>
            <a:r>
              <a:rPr sz="2500" spc="-50" dirty="0">
                <a:latin typeface="Lucida Sans Unicode"/>
                <a:cs typeface="Lucida Sans Unicode"/>
              </a:rPr>
              <a:t> </a:t>
            </a:r>
            <a:r>
              <a:rPr sz="2600" i="1" spc="-114" dirty="0">
                <a:latin typeface="Verdana"/>
                <a:cs typeface="Verdana"/>
              </a:rPr>
              <a:t>«procesos </a:t>
            </a:r>
            <a:r>
              <a:rPr sz="2600" i="1" spc="-900" dirty="0">
                <a:latin typeface="Verdana"/>
                <a:cs typeface="Verdana"/>
              </a:rPr>
              <a:t> </a:t>
            </a:r>
            <a:r>
              <a:rPr sz="2600" i="1" spc="-114" dirty="0">
                <a:latin typeface="Verdana"/>
                <a:cs typeface="Verdana"/>
              </a:rPr>
              <a:t>d</a:t>
            </a:r>
            <a:r>
              <a:rPr sz="2600" i="1" spc="-105" dirty="0">
                <a:latin typeface="Verdana"/>
                <a:cs typeface="Verdana"/>
              </a:rPr>
              <a:t>e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95" dirty="0">
                <a:latin typeface="Verdana"/>
                <a:cs typeface="Verdana"/>
              </a:rPr>
              <a:t>audi</a:t>
            </a:r>
            <a:r>
              <a:rPr sz="2600" i="1" spc="-60" dirty="0">
                <a:latin typeface="Verdana"/>
                <a:cs typeface="Verdana"/>
              </a:rPr>
              <a:t>t</a:t>
            </a:r>
            <a:r>
              <a:rPr sz="2600" i="1" spc="-55" dirty="0">
                <a:latin typeface="Verdana"/>
                <a:cs typeface="Verdana"/>
              </a:rPr>
              <a:t>or</a:t>
            </a:r>
            <a:r>
              <a:rPr sz="2600" i="1" spc="-30" dirty="0">
                <a:latin typeface="Verdana"/>
                <a:cs typeface="Verdana"/>
              </a:rPr>
              <a:t>i</a:t>
            </a:r>
            <a:r>
              <a:rPr sz="2600" i="1" spc="-185" dirty="0">
                <a:latin typeface="Verdana"/>
                <a:cs typeface="Verdana"/>
              </a:rPr>
              <a:t>a</a:t>
            </a:r>
            <a:r>
              <a:rPr sz="2600" i="1" spc="-110" dirty="0">
                <a:latin typeface="Verdana"/>
                <a:cs typeface="Verdana"/>
              </a:rPr>
              <a:t> </a:t>
            </a:r>
            <a:r>
              <a:rPr sz="2600" i="1" spc="-85" dirty="0">
                <a:latin typeface="Verdana"/>
                <a:cs typeface="Verdana"/>
              </a:rPr>
              <a:t>int</a:t>
            </a:r>
            <a:r>
              <a:rPr sz="2600" i="1" spc="-105" dirty="0">
                <a:latin typeface="Verdana"/>
                <a:cs typeface="Verdana"/>
              </a:rPr>
              <a:t>e</a:t>
            </a:r>
            <a:r>
              <a:rPr sz="2600" i="1" spc="-190" dirty="0">
                <a:latin typeface="Verdana"/>
                <a:cs typeface="Verdana"/>
              </a:rPr>
              <a:t>rna»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5029625"/>
            <a:ext cx="4264025" cy="8204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68605" indent="-256540">
              <a:lnSpc>
                <a:spcPts val="1850"/>
              </a:lnSpc>
              <a:spcBef>
                <a:spcPts val="130"/>
              </a:spcBef>
              <a:buClr>
                <a:srgbClr val="2CA1BE"/>
              </a:buClr>
              <a:buSzPct val="64516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1550" i="1" spc="-55" dirty="0">
                <a:latin typeface="Verdana"/>
                <a:cs typeface="Verdana"/>
              </a:rPr>
              <a:t>Proc</a:t>
            </a:r>
            <a:r>
              <a:rPr sz="1550" i="1" spc="-90" dirty="0">
                <a:latin typeface="Verdana"/>
                <a:cs typeface="Verdana"/>
              </a:rPr>
              <a:t>e</a:t>
            </a:r>
            <a:r>
              <a:rPr sz="1550" i="1" spc="-30" dirty="0">
                <a:latin typeface="Verdana"/>
                <a:cs typeface="Verdana"/>
              </a:rPr>
              <a:t>so</a:t>
            </a:r>
            <a:r>
              <a:rPr sz="1550" i="1" spc="-85" dirty="0">
                <a:latin typeface="Verdana"/>
                <a:cs typeface="Verdana"/>
              </a:rPr>
              <a:t> </a:t>
            </a:r>
            <a:r>
              <a:rPr sz="1550" i="1" spc="-25" dirty="0">
                <a:latin typeface="Verdana"/>
                <a:cs typeface="Verdana"/>
              </a:rPr>
              <a:t>d</a:t>
            </a:r>
            <a:r>
              <a:rPr sz="1550" i="1" spc="-90" dirty="0">
                <a:latin typeface="Verdana"/>
                <a:cs typeface="Verdana"/>
              </a:rPr>
              <a:t>e</a:t>
            </a:r>
            <a:r>
              <a:rPr sz="1550" i="1" spc="-65" dirty="0">
                <a:latin typeface="Verdana"/>
                <a:cs typeface="Verdana"/>
              </a:rPr>
              <a:t> </a:t>
            </a:r>
            <a:r>
              <a:rPr sz="1550" i="1" spc="-80" dirty="0">
                <a:latin typeface="Verdana"/>
                <a:cs typeface="Verdana"/>
              </a:rPr>
              <a:t>au</a:t>
            </a:r>
            <a:r>
              <a:rPr sz="1550" i="1" spc="-30" dirty="0">
                <a:latin typeface="Verdana"/>
                <a:cs typeface="Verdana"/>
              </a:rPr>
              <a:t>t</a:t>
            </a:r>
            <a:r>
              <a:rPr sz="1550" i="1" spc="-40" dirty="0">
                <a:latin typeface="Verdana"/>
                <a:cs typeface="Verdana"/>
              </a:rPr>
              <a:t>o</a:t>
            </a:r>
            <a:r>
              <a:rPr sz="1550" i="1" spc="-90" dirty="0">
                <a:latin typeface="Verdana"/>
                <a:cs typeface="Verdana"/>
              </a:rPr>
              <a:t>e</a:t>
            </a:r>
            <a:r>
              <a:rPr sz="1550" i="1" spc="-120" dirty="0">
                <a:latin typeface="Verdana"/>
                <a:cs typeface="Verdana"/>
              </a:rPr>
              <a:t>va</a:t>
            </a:r>
            <a:r>
              <a:rPr sz="1550" i="1" spc="-50" dirty="0">
                <a:latin typeface="Verdana"/>
                <a:cs typeface="Verdana"/>
              </a:rPr>
              <a:t>luac</a:t>
            </a:r>
            <a:r>
              <a:rPr sz="1550" i="1" spc="-25" dirty="0">
                <a:latin typeface="Verdana"/>
                <a:cs typeface="Verdana"/>
              </a:rPr>
              <a:t>ión</a:t>
            </a:r>
            <a:r>
              <a:rPr sz="1550" i="1" spc="-105" dirty="0">
                <a:latin typeface="Verdana"/>
                <a:cs typeface="Verdana"/>
              </a:rPr>
              <a:t> </a:t>
            </a:r>
            <a:r>
              <a:rPr sz="1550" i="1" spc="-25" dirty="0">
                <a:latin typeface="Verdana"/>
                <a:cs typeface="Verdana"/>
              </a:rPr>
              <a:t>p</a:t>
            </a:r>
            <a:r>
              <a:rPr sz="1550" i="1" spc="-85" dirty="0">
                <a:latin typeface="Verdana"/>
                <a:cs typeface="Verdana"/>
              </a:rPr>
              <a:t>ar</a:t>
            </a:r>
            <a:r>
              <a:rPr sz="1550" i="1" spc="-95" dirty="0">
                <a:latin typeface="Verdana"/>
                <a:cs typeface="Verdana"/>
              </a:rPr>
              <a:t>a</a:t>
            </a:r>
            <a:r>
              <a:rPr sz="1550" i="1" spc="-80" dirty="0">
                <a:latin typeface="Verdana"/>
                <a:cs typeface="Verdana"/>
              </a:rPr>
              <a:t> </a:t>
            </a:r>
            <a:r>
              <a:rPr sz="1550" i="1" spc="-25" dirty="0">
                <a:latin typeface="Verdana"/>
                <a:cs typeface="Verdana"/>
              </a:rPr>
              <a:t>d</a:t>
            </a:r>
            <a:r>
              <a:rPr sz="1550" i="1" spc="-90" dirty="0">
                <a:latin typeface="Verdana"/>
                <a:cs typeface="Verdana"/>
              </a:rPr>
              <a:t>e</a:t>
            </a:r>
            <a:r>
              <a:rPr sz="1550" i="1" spc="-75" dirty="0">
                <a:latin typeface="Verdana"/>
                <a:cs typeface="Verdana"/>
              </a:rPr>
              <a:t>sa</a:t>
            </a:r>
            <a:r>
              <a:rPr sz="1550" i="1" spc="-40" dirty="0">
                <a:latin typeface="Verdana"/>
                <a:cs typeface="Verdana"/>
              </a:rPr>
              <a:t>rrollar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50"/>
              </a:lnSpc>
            </a:pPr>
            <a:r>
              <a:rPr sz="1550" i="1" spc="-45" dirty="0">
                <a:latin typeface="Verdana"/>
                <a:cs typeface="Verdana"/>
              </a:rPr>
              <a:t>metodología</a:t>
            </a:r>
            <a:r>
              <a:rPr sz="1550" i="1" spc="-70" dirty="0">
                <a:latin typeface="Verdana"/>
                <a:cs typeface="Verdana"/>
              </a:rPr>
              <a:t> </a:t>
            </a:r>
            <a:r>
              <a:rPr sz="1550" i="1" spc="-60" dirty="0">
                <a:latin typeface="Verdana"/>
                <a:cs typeface="Verdana"/>
              </a:rPr>
              <a:t>de</a:t>
            </a:r>
            <a:r>
              <a:rPr sz="1550" i="1" spc="-55" dirty="0">
                <a:latin typeface="Verdana"/>
                <a:cs typeface="Verdana"/>
              </a:rPr>
              <a:t> </a:t>
            </a:r>
            <a:r>
              <a:rPr sz="1550" i="1" spc="-45" dirty="0">
                <a:latin typeface="Verdana"/>
                <a:cs typeface="Verdana"/>
              </a:rPr>
              <a:t>calidad</a:t>
            </a:r>
            <a:r>
              <a:rPr sz="1550" i="1" spc="-65" dirty="0">
                <a:latin typeface="Verdana"/>
                <a:cs typeface="Verdana"/>
              </a:rPr>
              <a:t> </a:t>
            </a:r>
            <a:r>
              <a:rPr sz="1550" i="1" spc="-60" dirty="0">
                <a:latin typeface="Verdana"/>
                <a:cs typeface="Verdana"/>
              </a:rPr>
              <a:t>de</a:t>
            </a:r>
            <a:r>
              <a:rPr sz="1550" i="1" spc="-65" dirty="0">
                <a:latin typeface="Verdana"/>
                <a:cs typeface="Verdana"/>
              </a:rPr>
              <a:t> </a:t>
            </a:r>
            <a:r>
              <a:rPr sz="1550" i="1" spc="-40" dirty="0">
                <a:latin typeface="Verdana"/>
                <a:cs typeface="Verdana"/>
              </a:rPr>
              <a:t>Auditoria</a:t>
            </a:r>
            <a:r>
              <a:rPr sz="1550" i="1" spc="-75" dirty="0">
                <a:latin typeface="Verdana"/>
                <a:cs typeface="Verdana"/>
              </a:rPr>
              <a:t> </a:t>
            </a:r>
            <a:r>
              <a:rPr sz="1550" i="1" spc="-90" dirty="0">
                <a:latin typeface="Verdana"/>
                <a:cs typeface="Verdana"/>
              </a:rPr>
              <a:t>Interna,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550" i="1" spc="-80" dirty="0">
                <a:latin typeface="Verdana"/>
                <a:cs typeface="Verdana"/>
              </a:rPr>
              <a:t>Ref</a:t>
            </a:r>
            <a:r>
              <a:rPr sz="1550" i="1" spc="-75" dirty="0">
                <a:latin typeface="Verdana"/>
                <a:cs typeface="Verdana"/>
              </a:rPr>
              <a:t>e</a:t>
            </a:r>
            <a:r>
              <a:rPr sz="1550" i="1" spc="-65" dirty="0">
                <a:latin typeface="Verdana"/>
                <a:cs typeface="Verdana"/>
              </a:rPr>
              <a:t>re</a:t>
            </a:r>
            <a:r>
              <a:rPr sz="1550" i="1" spc="-70" dirty="0">
                <a:latin typeface="Verdana"/>
                <a:cs typeface="Verdana"/>
              </a:rPr>
              <a:t>n</a:t>
            </a:r>
            <a:r>
              <a:rPr sz="1550" i="1" spc="-40" dirty="0">
                <a:latin typeface="Verdana"/>
                <a:cs typeface="Verdana"/>
              </a:rPr>
              <a:t>cia</a:t>
            </a:r>
            <a:r>
              <a:rPr sz="1550" i="1" spc="-25" dirty="0">
                <a:latin typeface="Verdana"/>
                <a:cs typeface="Verdana"/>
              </a:rPr>
              <a:t>l</a:t>
            </a:r>
            <a:r>
              <a:rPr sz="1550" i="1" spc="-95" dirty="0">
                <a:latin typeface="Verdana"/>
                <a:cs typeface="Verdana"/>
              </a:rPr>
              <a:t> </a:t>
            </a:r>
            <a:r>
              <a:rPr sz="1550" i="1" spc="-45" dirty="0">
                <a:latin typeface="Verdana"/>
                <a:cs typeface="Verdana"/>
              </a:rPr>
              <a:t>1</a:t>
            </a:r>
            <a:r>
              <a:rPr sz="1550" i="1" spc="-40" dirty="0">
                <a:latin typeface="Verdana"/>
                <a:cs typeface="Verdana"/>
              </a:rPr>
              <a:t>3</a:t>
            </a:r>
            <a:r>
              <a:rPr sz="1550" i="1" spc="-70" dirty="0">
                <a:latin typeface="Verdana"/>
                <a:cs typeface="Verdana"/>
              </a:rPr>
              <a:t> </a:t>
            </a:r>
            <a:r>
              <a:rPr sz="1550" i="1" spc="-105" dirty="0">
                <a:latin typeface="Verdana"/>
                <a:cs typeface="Verdana"/>
              </a:rPr>
              <a:t>IRAM.</a:t>
            </a:r>
            <a:endParaRPr sz="155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0720" y="4221479"/>
            <a:ext cx="2621279" cy="174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920" y="312375"/>
            <a:ext cx="7602480" cy="9670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311" y="1412747"/>
            <a:ext cx="7560564" cy="4896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1" y="1524000"/>
            <a:ext cx="4419599" cy="3200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00673" y="6405473"/>
            <a:ext cx="273812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Lucida Sans Unicode"/>
                <a:cs typeface="Lucida Sans Unicode"/>
              </a:rPr>
              <a:t>Fuente.</a:t>
            </a:r>
            <a:r>
              <a:rPr sz="1200" spc="-35" dirty="0">
                <a:latin typeface="Lucida Sans Unicode"/>
                <a:cs typeface="Lucida Sans Unicode"/>
              </a:rPr>
              <a:t> </a:t>
            </a:r>
            <a:r>
              <a:rPr sz="1200" spc="-5" dirty="0">
                <a:latin typeface="Lucida Sans Unicode"/>
                <a:cs typeface="Lucida Sans Unicode"/>
              </a:rPr>
              <a:t>Ámbito</a:t>
            </a:r>
            <a:r>
              <a:rPr sz="1200" spc="-15" dirty="0">
                <a:latin typeface="Lucida Sans Unicode"/>
                <a:cs typeface="Lucida Sans Unicode"/>
              </a:rPr>
              <a:t> </a:t>
            </a:r>
            <a:r>
              <a:rPr sz="1200" spc="-5" dirty="0" err="1">
                <a:latin typeface="Lucida Sans Unicode"/>
                <a:cs typeface="Lucida Sans Unicode"/>
              </a:rPr>
              <a:t>Financiero</a:t>
            </a:r>
            <a:r>
              <a:rPr sz="1200" spc="-20" dirty="0">
                <a:latin typeface="Lucida Sans Unicode"/>
                <a:cs typeface="Lucida Sans Unicode"/>
              </a:rPr>
              <a:t> </a:t>
            </a:r>
            <a:r>
              <a:rPr sz="1200" spc="-5" dirty="0" err="1" smtClean="0">
                <a:latin typeface="Lucida Sans Unicode"/>
                <a:cs typeface="Lucida Sans Unicode"/>
              </a:rPr>
              <a:t>Ene</a:t>
            </a:r>
            <a:r>
              <a:rPr sz="1200" spc="-5" dirty="0" smtClean="0">
                <a:latin typeface="Lucida Sans Unicode"/>
                <a:cs typeface="Lucida Sans Unicode"/>
              </a:rPr>
              <a:t>/202</a:t>
            </a:r>
            <a:r>
              <a:rPr lang="es-AR" sz="1200" spc="-5" dirty="0" smtClean="0">
                <a:latin typeface="Lucida Sans Unicode"/>
                <a:cs typeface="Lucida Sans Unicode"/>
              </a:rPr>
              <a:t>4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Lucida Sans Unicode"/>
              <a:cs typeface="Lucida Sans Unicode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990599" y="457200"/>
            <a:ext cx="6279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En 2023, la Argentina retrocedió 4 puestos en un ranking internacional de percepción de la corrupción</a:t>
            </a:r>
            <a:endParaRPr lang="es-AR" b="1" dirty="0"/>
          </a:p>
        </p:txBody>
      </p:sp>
      <p:sp>
        <p:nvSpPr>
          <p:cNvPr id="6" name="5 Rectángulo"/>
          <p:cNvSpPr/>
          <p:nvPr/>
        </p:nvSpPr>
        <p:spPr>
          <a:xfrm>
            <a:off x="4343400" y="130534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dirty="0"/>
          </a:p>
          <a:p>
            <a:endParaRPr lang="es-MX" dirty="0"/>
          </a:p>
          <a:p>
            <a:pPr marL="285750" indent="-285750">
              <a:buFont typeface="Wingdings" pitchFamily="2" charset="2"/>
              <a:buChar char="q"/>
            </a:pPr>
            <a:r>
              <a:rPr lang="es-MX" dirty="0"/>
              <a:t>    El país bajó un punto en 2023 respecto del año anterior en el Índice de Percepción de la Corrupción que elabora la ONG Transparencia Internacional.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s-MX" dirty="0"/>
              <a:t>    De esta forma, quedó en el puesto 98 sobre un total de 180 países, mientras que en 2022 estaba en el puesto 94.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s-MX" dirty="0"/>
              <a:t>    De acuerdo con Poder Ciudadano, capítulo argentino de la organización internacional, “la Argentina sigue estancada y sin grandes cambios en el compromiso del país con este problema estructural</a:t>
            </a:r>
            <a:r>
              <a:rPr lang="es-MX" dirty="0" smtClean="0"/>
              <a:t>”.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2391282"/>
            <a:ext cx="7564120" cy="12137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600" dirty="0" smtClean="0">
                <a:latin typeface="Lucida Sans Unicode"/>
                <a:cs typeface="Lucida Sans Unicode"/>
              </a:rPr>
              <a:t>DE </a:t>
            </a:r>
            <a:r>
              <a:rPr sz="2600" dirty="0">
                <a:latin typeface="Lucida Sans Unicode"/>
                <a:cs typeface="Lucida Sans Unicode"/>
              </a:rPr>
              <a:t>ESTA </a:t>
            </a:r>
            <a:r>
              <a:rPr sz="2600" spc="-5" dirty="0">
                <a:latin typeface="Lucida Sans Unicode"/>
                <a:cs typeface="Lucida Sans Unicode"/>
              </a:rPr>
              <a:t>FORMA </a:t>
            </a:r>
            <a:r>
              <a:rPr sz="2600" spc="-81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REDUZCO </a:t>
            </a:r>
            <a:r>
              <a:rPr sz="2600" spc="-5" dirty="0">
                <a:latin typeface="Lucida Sans Unicode"/>
                <a:cs typeface="Lucida Sans Unicode"/>
              </a:rPr>
              <a:t>LA </a:t>
            </a:r>
            <a:r>
              <a:rPr sz="2600" dirty="0" smtClean="0">
                <a:latin typeface="Lucida Sans Unicode"/>
                <a:cs typeface="Lucida Sans Unicode"/>
              </a:rPr>
              <a:t>INCERTIDUMBRE</a:t>
            </a:r>
            <a:r>
              <a:rPr lang="es-MX" sz="2600" dirty="0" smtClean="0">
                <a:latin typeface="Lucida Sans Unicode"/>
                <a:cs typeface="Lucida Sans Unicode"/>
              </a:rPr>
              <a:t> </a:t>
            </a:r>
            <a:r>
              <a:rPr sz="2600" smtClean="0">
                <a:latin typeface="Lucida Sans Unicode"/>
                <a:cs typeface="Lucida Sans Unicode"/>
              </a:rPr>
              <a:t>…</a:t>
            </a:r>
            <a:r>
              <a:rPr lang="es-AR" sz="2600" smtClean="0">
                <a:latin typeface="Lucida Sans Unicode"/>
                <a:cs typeface="Lucida Sans Unicode"/>
              </a:rPr>
              <a:t> DE</a:t>
            </a:r>
            <a:r>
              <a:rPr sz="2600" spc="-5" smtClean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LA AUDITORIA</a:t>
            </a:r>
            <a:r>
              <a:rPr sz="2600" spc="-5" dirty="0">
                <a:latin typeface="Lucida Sans Unicode"/>
                <a:cs typeface="Lucida Sans Unicode"/>
              </a:rPr>
              <a:t> </a:t>
            </a:r>
            <a:r>
              <a:rPr sz="2600" spc="-5" dirty="0" smtClean="0">
                <a:latin typeface="Lucida Sans Unicode"/>
                <a:cs typeface="Lucida Sans Unicode"/>
              </a:rPr>
              <a:t>INTERNA</a:t>
            </a:r>
            <a:r>
              <a:rPr lang="es-MX" sz="2600" spc="-5" dirty="0" smtClean="0">
                <a:latin typeface="Lucida Sans Unicode"/>
                <a:cs typeface="Lucida Sans Unicode"/>
              </a:rPr>
              <a:t> DE LAS UNIVERSIDADES </a:t>
            </a:r>
            <a:r>
              <a:rPr lang="es-MX" sz="2600" spc="-5" smtClean="0">
                <a:latin typeface="Lucida Sans Unicode"/>
                <a:cs typeface="Lucida Sans Unicode"/>
              </a:rPr>
              <a:t>NACIONALES</a:t>
            </a:r>
            <a:r>
              <a:rPr sz="2600" spc="-5" smtClean="0">
                <a:latin typeface="Lucida Sans Unicode"/>
                <a:cs typeface="Lucida Sans Unicode"/>
              </a:rPr>
              <a:t>…</a:t>
            </a:r>
            <a:r>
              <a:rPr lang="es-AR" sz="2600" spc="-5" smtClean="0">
                <a:latin typeface="Lucida Sans Unicode"/>
                <a:cs typeface="Lucida Sans Unicode"/>
              </a:rPr>
              <a:t>??</a:t>
            </a:r>
            <a:endParaRPr sz="2600" dirty="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809" y="566905"/>
            <a:ext cx="2772951" cy="450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2165" y="793751"/>
            <a:ext cx="5466080" cy="527875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ct val="86600"/>
              </a:lnSpc>
              <a:spcBef>
                <a:spcPts val="550"/>
              </a:spcBef>
            </a:pPr>
            <a:r>
              <a:rPr sz="2600" i="1" spc="-150" dirty="0">
                <a:latin typeface="Verdana"/>
                <a:cs typeface="Verdana"/>
              </a:rPr>
              <a:t>«Nuestra</a:t>
            </a:r>
            <a:r>
              <a:rPr sz="2600" i="1" spc="-114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incapacidad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130" dirty="0">
                <a:latin typeface="Verdana"/>
                <a:cs typeface="Verdana"/>
              </a:rPr>
              <a:t>para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predecir </a:t>
            </a:r>
            <a:r>
              <a:rPr sz="2600" i="1" spc="-894" dirty="0">
                <a:latin typeface="Verdana"/>
                <a:cs typeface="Verdana"/>
              </a:rPr>
              <a:t> </a:t>
            </a:r>
            <a:r>
              <a:rPr sz="2600" i="1" spc="-130" dirty="0">
                <a:latin typeface="Verdana"/>
                <a:cs typeface="Verdana"/>
              </a:rPr>
              <a:t>e</a:t>
            </a:r>
            <a:r>
              <a:rPr sz="2600" i="1" spc="-135" dirty="0">
                <a:latin typeface="Verdana"/>
                <a:cs typeface="Verdana"/>
              </a:rPr>
              <a:t>n </a:t>
            </a:r>
            <a:r>
              <a:rPr sz="2600" i="1" spc="-95" dirty="0">
                <a:latin typeface="Verdana"/>
                <a:cs typeface="Verdana"/>
              </a:rPr>
              <a:t>entorno</a:t>
            </a:r>
            <a:r>
              <a:rPr sz="2600" i="1" spc="-85" dirty="0">
                <a:latin typeface="Verdana"/>
                <a:cs typeface="Verdana"/>
              </a:rPr>
              <a:t>s</a:t>
            </a:r>
            <a:r>
              <a:rPr sz="2600" i="1" spc="-110" dirty="0">
                <a:latin typeface="Verdana"/>
                <a:cs typeface="Verdana"/>
              </a:rPr>
              <a:t> </a:t>
            </a:r>
            <a:r>
              <a:rPr sz="2600" i="1" spc="-85" dirty="0">
                <a:latin typeface="Verdana"/>
                <a:cs typeface="Verdana"/>
              </a:rPr>
              <a:t>sometidos</a:t>
            </a:r>
            <a:r>
              <a:rPr sz="2600" i="1" spc="-100" dirty="0">
                <a:latin typeface="Verdana"/>
                <a:cs typeface="Verdana"/>
              </a:rPr>
              <a:t> </a:t>
            </a:r>
            <a:r>
              <a:rPr sz="2600" i="1" spc="-130" dirty="0">
                <a:latin typeface="Verdana"/>
                <a:cs typeface="Verdana"/>
              </a:rPr>
              <a:t>a</a:t>
            </a:r>
            <a:r>
              <a:rPr sz="2600" i="1" spc="-55" dirty="0">
                <a:latin typeface="Verdana"/>
                <a:cs typeface="Verdana"/>
              </a:rPr>
              <a:t>l</a:t>
            </a:r>
            <a:r>
              <a:rPr sz="2600" i="1" spc="-135" dirty="0">
                <a:latin typeface="Verdana"/>
                <a:cs typeface="Verdana"/>
              </a:rPr>
              <a:t> </a:t>
            </a:r>
            <a:r>
              <a:rPr sz="2600" i="1" spc="-75" dirty="0">
                <a:latin typeface="Verdana"/>
                <a:cs typeface="Verdana"/>
              </a:rPr>
              <a:t>Cisne  </a:t>
            </a:r>
            <a:r>
              <a:rPr sz="2600" i="1" spc="-110" dirty="0">
                <a:latin typeface="Verdana"/>
                <a:cs typeface="Verdana"/>
              </a:rPr>
              <a:t>Ne</a:t>
            </a:r>
            <a:r>
              <a:rPr sz="2600" i="1" spc="-100" dirty="0">
                <a:latin typeface="Verdana"/>
                <a:cs typeface="Verdana"/>
              </a:rPr>
              <a:t>g</a:t>
            </a:r>
            <a:r>
              <a:rPr sz="2600" i="1" spc="-114" dirty="0">
                <a:latin typeface="Verdana"/>
                <a:cs typeface="Verdana"/>
              </a:rPr>
              <a:t>ro</a:t>
            </a:r>
            <a:r>
              <a:rPr sz="2600" i="1" spc="-80" dirty="0">
                <a:latin typeface="Verdana"/>
                <a:cs typeface="Verdana"/>
              </a:rPr>
              <a:t>,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85" dirty="0">
                <a:latin typeface="Verdana"/>
                <a:cs typeface="Verdana"/>
              </a:rPr>
              <a:t>unida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185" dirty="0">
                <a:latin typeface="Verdana"/>
                <a:cs typeface="Verdana"/>
              </a:rPr>
              <a:t>a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100" dirty="0">
                <a:latin typeface="Verdana"/>
                <a:cs typeface="Verdana"/>
              </a:rPr>
              <a:t>u</a:t>
            </a:r>
            <a:r>
              <a:rPr sz="2600" i="1" spc="-110" dirty="0">
                <a:latin typeface="Verdana"/>
                <a:cs typeface="Verdana"/>
              </a:rPr>
              <a:t>n</a:t>
            </a:r>
            <a:r>
              <a:rPr sz="2600" i="1" spc="-185" dirty="0">
                <a:latin typeface="Verdana"/>
                <a:cs typeface="Verdana"/>
              </a:rPr>
              <a:t>a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falta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110" dirty="0">
                <a:latin typeface="Verdana"/>
                <a:cs typeface="Verdana"/>
              </a:rPr>
              <a:t>general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45" dirty="0">
                <a:latin typeface="Verdana"/>
                <a:cs typeface="Verdana"/>
              </a:rPr>
              <a:t>d</a:t>
            </a:r>
            <a:r>
              <a:rPr sz="2600" i="1" spc="-114" dirty="0">
                <a:latin typeface="Verdana"/>
                <a:cs typeface="Verdana"/>
              </a:rPr>
              <a:t>e  </a:t>
            </a:r>
            <a:r>
              <a:rPr sz="2600" i="1" spc="-80" dirty="0">
                <a:latin typeface="Verdana"/>
                <a:cs typeface="Verdana"/>
              </a:rPr>
              <a:t>con</a:t>
            </a:r>
            <a:r>
              <a:rPr sz="2600" i="1" spc="-70" dirty="0">
                <a:latin typeface="Verdana"/>
                <a:cs typeface="Verdana"/>
              </a:rPr>
              <a:t>c</a:t>
            </a:r>
            <a:r>
              <a:rPr sz="2600" i="1" spc="-85" dirty="0">
                <a:latin typeface="Verdana"/>
                <a:cs typeface="Verdana"/>
              </a:rPr>
              <a:t>ienci</a:t>
            </a:r>
            <a:r>
              <a:rPr sz="2600" i="1" spc="-105" dirty="0">
                <a:latin typeface="Verdana"/>
                <a:cs typeface="Verdana"/>
              </a:rPr>
              <a:t>a</a:t>
            </a:r>
            <a:r>
              <a:rPr sz="2600" i="1" spc="-150" dirty="0">
                <a:latin typeface="Verdana"/>
                <a:cs typeface="Verdana"/>
              </a:rPr>
              <a:t> </a:t>
            </a:r>
            <a:r>
              <a:rPr sz="2600" i="1" spc="-110" dirty="0">
                <a:latin typeface="Verdana"/>
                <a:cs typeface="Verdana"/>
              </a:rPr>
              <a:t>d</a:t>
            </a:r>
            <a:r>
              <a:rPr sz="2600" i="1" spc="-100" dirty="0">
                <a:latin typeface="Verdana"/>
                <a:cs typeface="Verdana"/>
              </a:rPr>
              <a:t>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125" dirty="0">
                <a:latin typeface="Verdana"/>
                <a:cs typeface="Verdana"/>
              </a:rPr>
              <a:t>est</a:t>
            </a:r>
            <a:r>
              <a:rPr sz="2600" i="1" spc="-140" dirty="0">
                <a:latin typeface="Verdana"/>
                <a:cs typeface="Verdana"/>
              </a:rPr>
              <a:t>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105" dirty="0">
                <a:latin typeface="Verdana"/>
                <a:cs typeface="Verdana"/>
              </a:rPr>
              <a:t>estad</a:t>
            </a:r>
            <a:r>
              <a:rPr sz="2600" i="1" spc="-110" dirty="0">
                <a:latin typeface="Verdana"/>
                <a:cs typeface="Verdana"/>
              </a:rPr>
              <a:t>o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110" dirty="0">
                <a:latin typeface="Verdana"/>
                <a:cs typeface="Verdana"/>
              </a:rPr>
              <a:t>d</a:t>
            </a:r>
            <a:r>
              <a:rPr sz="2600" i="1" spc="-100" dirty="0">
                <a:latin typeface="Verdana"/>
                <a:cs typeface="Verdana"/>
              </a:rPr>
              <a:t>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85" dirty="0">
                <a:latin typeface="Verdana"/>
                <a:cs typeface="Verdana"/>
              </a:rPr>
              <a:t>las  </a:t>
            </a:r>
            <a:r>
              <a:rPr sz="2600" i="1" spc="-65" dirty="0">
                <a:latin typeface="Verdana"/>
                <a:cs typeface="Verdana"/>
              </a:rPr>
              <a:t>co</a:t>
            </a:r>
            <a:r>
              <a:rPr sz="2600" i="1" spc="-130" dirty="0">
                <a:latin typeface="Verdana"/>
                <a:cs typeface="Verdana"/>
              </a:rPr>
              <a:t>sas,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50" dirty="0">
                <a:latin typeface="Verdana"/>
                <a:cs typeface="Verdana"/>
              </a:rPr>
              <a:t>s</a:t>
            </a:r>
            <a:r>
              <a:rPr sz="2600" i="1" spc="-40" dirty="0">
                <a:latin typeface="Verdana"/>
                <a:cs typeface="Verdana"/>
              </a:rPr>
              <a:t>i</a:t>
            </a:r>
            <a:r>
              <a:rPr sz="2600" i="1" spc="-30" dirty="0">
                <a:latin typeface="Verdana"/>
                <a:cs typeface="Verdana"/>
              </a:rPr>
              <a:t>gnifi</a:t>
            </a:r>
            <a:r>
              <a:rPr sz="2600" i="1" spc="-130" dirty="0">
                <a:latin typeface="Verdana"/>
                <a:cs typeface="Verdana"/>
              </a:rPr>
              <a:t>c</a:t>
            </a:r>
            <a:r>
              <a:rPr sz="2600" i="1" spc="-140" dirty="0">
                <a:latin typeface="Verdana"/>
                <a:cs typeface="Verdana"/>
              </a:rPr>
              <a:t>a</a:t>
            </a:r>
            <a:r>
              <a:rPr sz="2600" i="1" spc="-110" dirty="0">
                <a:latin typeface="Verdana"/>
                <a:cs typeface="Verdana"/>
              </a:rPr>
              <a:t> qu</a:t>
            </a:r>
            <a:r>
              <a:rPr sz="2600" i="1" spc="-100" dirty="0">
                <a:latin typeface="Verdana"/>
                <a:cs typeface="Verdana"/>
              </a:rPr>
              <a:t>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114" dirty="0">
                <a:latin typeface="Verdana"/>
                <a:cs typeface="Verdana"/>
              </a:rPr>
              <a:t>d</a:t>
            </a:r>
            <a:r>
              <a:rPr sz="2600" i="1" spc="-100" dirty="0">
                <a:latin typeface="Verdana"/>
                <a:cs typeface="Verdana"/>
              </a:rPr>
              <a:t>eterminados  </a:t>
            </a:r>
            <a:r>
              <a:rPr sz="2600" i="1" spc="-80" dirty="0">
                <a:latin typeface="Verdana"/>
                <a:cs typeface="Verdana"/>
              </a:rPr>
              <a:t>profesionale</a:t>
            </a:r>
            <a:r>
              <a:rPr sz="2600" i="1" spc="-70" dirty="0">
                <a:latin typeface="Verdana"/>
                <a:cs typeface="Verdana"/>
              </a:rPr>
              <a:t>s</a:t>
            </a:r>
            <a:r>
              <a:rPr sz="2600" i="1" spc="-160" dirty="0">
                <a:latin typeface="Verdana"/>
                <a:cs typeface="Verdana"/>
              </a:rPr>
              <a:t>,</a:t>
            </a:r>
            <a:r>
              <a:rPr sz="2600" i="1" spc="-100" dirty="0">
                <a:latin typeface="Verdana"/>
                <a:cs typeface="Verdana"/>
              </a:rPr>
              <a:t> </a:t>
            </a:r>
            <a:r>
              <a:rPr sz="2600" i="1" spc="-120" dirty="0">
                <a:latin typeface="Verdana"/>
                <a:cs typeface="Verdana"/>
              </a:rPr>
              <a:t>aunqu</a:t>
            </a:r>
            <a:r>
              <a:rPr sz="2600" i="1" spc="-110" dirty="0">
                <a:latin typeface="Verdana"/>
                <a:cs typeface="Verdana"/>
              </a:rPr>
              <a:t>e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80" dirty="0">
                <a:latin typeface="Verdana"/>
                <a:cs typeface="Verdana"/>
              </a:rPr>
              <a:t>c</a:t>
            </a:r>
            <a:r>
              <a:rPr sz="2600" i="1" spc="-135" dirty="0">
                <a:latin typeface="Verdana"/>
                <a:cs typeface="Verdana"/>
              </a:rPr>
              <a:t>re</a:t>
            </a:r>
            <a:r>
              <a:rPr sz="2600" i="1" spc="-145" dirty="0">
                <a:latin typeface="Verdana"/>
                <a:cs typeface="Verdana"/>
              </a:rPr>
              <a:t>e</a:t>
            </a:r>
            <a:r>
              <a:rPr sz="2600" i="1" spc="-100" dirty="0">
                <a:latin typeface="Verdana"/>
                <a:cs typeface="Verdana"/>
              </a:rPr>
              <a:t>n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que  </a:t>
            </a:r>
            <a:r>
              <a:rPr sz="2600" i="1" spc="-75" dirty="0">
                <a:latin typeface="Verdana"/>
                <a:cs typeface="Verdana"/>
              </a:rPr>
              <a:t>son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e</a:t>
            </a:r>
            <a:r>
              <a:rPr sz="2600" i="1" spc="-80" dirty="0">
                <a:latin typeface="Verdana"/>
                <a:cs typeface="Verdana"/>
              </a:rPr>
              <a:t>x</a:t>
            </a:r>
            <a:r>
              <a:rPr sz="2600" i="1" spc="-90" dirty="0">
                <a:latin typeface="Verdana"/>
                <a:cs typeface="Verdana"/>
              </a:rPr>
              <a:t>pert</a:t>
            </a:r>
            <a:r>
              <a:rPr sz="2600" i="1" spc="-95" dirty="0">
                <a:latin typeface="Verdana"/>
                <a:cs typeface="Verdana"/>
              </a:rPr>
              <a:t>o</a:t>
            </a:r>
            <a:r>
              <a:rPr sz="2600" i="1" spc="-85" dirty="0">
                <a:latin typeface="Verdana"/>
                <a:cs typeface="Verdana"/>
              </a:rPr>
              <a:t>s</a:t>
            </a:r>
            <a:r>
              <a:rPr sz="2600" i="1" spc="-160" dirty="0">
                <a:latin typeface="Verdana"/>
                <a:cs typeface="Verdana"/>
              </a:rPr>
              <a:t>,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105" dirty="0">
                <a:latin typeface="Verdana"/>
                <a:cs typeface="Verdana"/>
              </a:rPr>
              <a:t>result</a:t>
            </a:r>
            <a:r>
              <a:rPr sz="2600" i="1" spc="-125" dirty="0">
                <a:latin typeface="Verdana"/>
                <a:cs typeface="Verdana"/>
              </a:rPr>
              <a:t>a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110" dirty="0">
                <a:latin typeface="Verdana"/>
                <a:cs typeface="Verdana"/>
              </a:rPr>
              <a:t>qu</a:t>
            </a:r>
            <a:r>
              <a:rPr sz="2600" i="1" spc="-100" dirty="0">
                <a:latin typeface="Verdana"/>
                <a:cs typeface="Verdana"/>
              </a:rPr>
              <a:t>e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75" dirty="0">
                <a:latin typeface="Verdana"/>
                <a:cs typeface="Verdana"/>
              </a:rPr>
              <a:t>no</a:t>
            </a:r>
            <a:r>
              <a:rPr sz="2600" i="1" spc="-110" dirty="0">
                <a:latin typeface="Verdana"/>
                <a:cs typeface="Verdana"/>
              </a:rPr>
              <a:t> </a:t>
            </a:r>
            <a:r>
              <a:rPr sz="2600" i="1" spc="-105" dirty="0">
                <a:latin typeface="Verdana"/>
                <a:cs typeface="Verdana"/>
              </a:rPr>
              <a:t>saben  </a:t>
            </a:r>
            <a:r>
              <a:rPr sz="2600" i="1" spc="-85" dirty="0">
                <a:latin typeface="Verdana"/>
                <a:cs typeface="Verdana"/>
              </a:rPr>
              <a:t>sobre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60" dirty="0">
                <a:latin typeface="Verdana"/>
                <a:cs typeface="Verdana"/>
              </a:rPr>
              <a:t>l</a:t>
            </a:r>
            <a:r>
              <a:rPr sz="2600" i="1" spc="-120" dirty="0">
                <a:latin typeface="Verdana"/>
                <a:cs typeface="Verdana"/>
              </a:rPr>
              <a:t>a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130" dirty="0">
                <a:latin typeface="Verdana"/>
                <a:cs typeface="Verdana"/>
              </a:rPr>
              <a:t>materia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110" dirty="0">
                <a:latin typeface="Verdana"/>
                <a:cs typeface="Verdana"/>
              </a:rPr>
              <a:t>d</a:t>
            </a:r>
            <a:r>
              <a:rPr sz="2600" i="1" spc="-100" dirty="0">
                <a:latin typeface="Verdana"/>
                <a:cs typeface="Verdana"/>
              </a:rPr>
              <a:t>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su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20" dirty="0">
                <a:latin typeface="Verdana"/>
                <a:cs typeface="Verdana"/>
              </a:rPr>
              <a:t>of</a:t>
            </a:r>
            <a:r>
              <a:rPr sz="2600" i="1" spc="-25" dirty="0">
                <a:latin typeface="Verdana"/>
                <a:cs typeface="Verdana"/>
              </a:rPr>
              <a:t>i</a:t>
            </a:r>
            <a:r>
              <a:rPr sz="2600" i="1" spc="-40" dirty="0">
                <a:latin typeface="Verdana"/>
                <a:cs typeface="Verdana"/>
              </a:rPr>
              <a:t>ci</a:t>
            </a:r>
            <a:r>
              <a:rPr sz="2600" i="1" spc="-50" dirty="0">
                <a:latin typeface="Verdana"/>
                <a:cs typeface="Verdana"/>
              </a:rPr>
              <a:t>o</a:t>
            </a:r>
            <a:r>
              <a:rPr sz="2600" i="1" spc="-110" dirty="0">
                <a:latin typeface="Verdana"/>
                <a:cs typeface="Verdana"/>
              </a:rPr>
              <a:t> </a:t>
            </a:r>
            <a:r>
              <a:rPr sz="2600" i="1" spc="-125" dirty="0">
                <a:latin typeface="Verdana"/>
                <a:cs typeface="Verdana"/>
              </a:rPr>
              <a:t>más  </a:t>
            </a:r>
            <a:r>
              <a:rPr sz="2600" i="1" spc="-110" dirty="0">
                <a:latin typeface="Verdana"/>
                <a:cs typeface="Verdana"/>
              </a:rPr>
              <a:t>qu</a:t>
            </a:r>
            <a:r>
              <a:rPr sz="2600" i="1" spc="-100" dirty="0">
                <a:latin typeface="Verdana"/>
                <a:cs typeface="Verdana"/>
              </a:rPr>
              <a:t>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60" dirty="0">
                <a:latin typeface="Verdana"/>
                <a:cs typeface="Verdana"/>
              </a:rPr>
              <a:t>l</a:t>
            </a:r>
            <a:r>
              <a:rPr sz="2600" i="1" spc="-125" dirty="0">
                <a:latin typeface="Verdana"/>
                <a:cs typeface="Verdana"/>
              </a:rPr>
              <a:t>a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75" dirty="0">
                <a:latin typeface="Verdana"/>
                <a:cs typeface="Verdana"/>
              </a:rPr>
              <a:t>pobla</a:t>
            </a:r>
            <a:r>
              <a:rPr sz="2600" i="1" spc="-60" dirty="0">
                <a:latin typeface="Verdana"/>
                <a:cs typeface="Verdana"/>
              </a:rPr>
              <a:t>c</a:t>
            </a:r>
            <a:r>
              <a:rPr sz="2600" i="1" spc="-45" dirty="0">
                <a:latin typeface="Verdana"/>
                <a:cs typeface="Verdana"/>
              </a:rPr>
              <a:t>ió</a:t>
            </a:r>
            <a:r>
              <a:rPr sz="2600" i="1" spc="-60" dirty="0">
                <a:latin typeface="Verdana"/>
                <a:cs typeface="Verdana"/>
              </a:rPr>
              <a:t>n</a:t>
            </a:r>
            <a:r>
              <a:rPr sz="2600" i="1" spc="-114" dirty="0">
                <a:latin typeface="Verdana"/>
                <a:cs typeface="Verdana"/>
              </a:rPr>
              <a:t> </a:t>
            </a:r>
            <a:r>
              <a:rPr sz="2600" i="1" spc="-130" dirty="0">
                <a:latin typeface="Verdana"/>
                <a:cs typeface="Verdana"/>
              </a:rPr>
              <a:t>e</a:t>
            </a:r>
            <a:r>
              <a:rPr sz="2600" i="1" spc="-135" dirty="0">
                <a:latin typeface="Verdana"/>
                <a:cs typeface="Verdana"/>
              </a:rPr>
              <a:t>n</a:t>
            </a:r>
            <a:r>
              <a:rPr sz="2600" i="1" spc="-140" dirty="0">
                <a:latin typeface="Verdana"/>
                <a:cs typeface="Verdana"/>
              </a:rPr>
              <a:t> </a:t>
            </a:r>
            <a:r>
              <a:rPr sz="2600" i="1" spc="-114" dirty="0">
                <a:latin typeface="Verdana"/>
                <a:cs typeface="Verdana"/>
              </a:rPr>
              <a:t>general,</a:t>
            </a:r>
            <a:endParaRPr sz="2600">
              <a:latin typeface="Verdana"/>
              <a:cs typeface="Verdana"/>
            </a:endParaRPr>
          </a:p>
          <a:p>
            <a:pPr marL="12700" marR="172085">
              <a:lnSpc>
                <a:spcPts val="2700"/>
              </a:lnSpc>
              <a:spcBef>
                <a:spcPts val="20"/>
              </a:spcBef>
            </a:pPr>
            <a:r>
              <a:rPr sz="2600" i="1" spc="-90" dirty="0">
                <a:latin typeface="Verdana"/>
                <a:cs typeface="Verdana"/>
              </a:rPr>
              <a:t>per</a:t>
            </a:r>
            <a:r>
              <a:rPr sz="2600" i="1" spc="-95" dirty="0">
                <a:latin typeface="Verdana"/>
                <a:cs typeface="Verdana"/>
              </a:rPr>
              <a:t>o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114" dirty="0">
                <a:latin typeface="Verdana"/>
                <a:cs typeface="Verdana"/>
              </a:rPr>
              <a:t>saben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75" dirty="0">
                <a:latin typeface="Verdana"/>
                <a:cs typeface="Verdana"/>
              </a:rPr>
              <a:t>c</a:t>
            </a:r>
            <a:r>
              <a:rPr sz="2600" i="1" spc="-80" dirty="0">
                <a:latin typeface="Verdana"/>
                <a:cs typeface="Verdana"/>
              </a:rPr>
              <a:t>ontarl</a:t>
            </a:r>
            <a:r>
              <a:rPr sz="2600" i="1" spc="-95" dirty="0">
                <a:latin typeface="Verdana"/>
                <a:cs typeface="Verdana"/>
              </a:rPr>
              <a:t>o</a:t>
            </a:r>
            <a:r>
              <a:rPr sz="2600" i="1" spc="-130" dirty="0">
                <a:latin typeface="Verdana"/>
                <a:cs typeface="Verdana"/>
              </a:rPr>
              <a:t> mejor</a:t>
            </a:r>
            <a:r>
              <a:rPr sz="2600" i="1" spc="-105" dirty="0">
                <a:latin typeface="Verdana"/>
                <a:cs typeface="Verdana"/>
              </a:rPr>
              <a:t> </a:t>
            </a:r>
            <a:r>
              <a:rPr sz="2600" i="1" spc="-135" dirty="0">
                <a:latin typeface="Verdana"/>
                <a:cs typeface="Verdana"/>
              </a:rPr>
              <a:t>o</a:t>
            </a:r>
            <a:r>
              <a:rPr sz="2600" i="1" spc="-80" dirty="0">
                <a:latin typeface="Verdana"/>
                <a:cs typeface="Verdana"/>
              </a:rPr>
              <a:t>,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25" dirty="0">
                <a:latin typeface="Verdana"/>
                <a:cs typeface="Verdana"/>
              </a:rPr>
              <a:t>lo  </a:t>
            </a:r>
            <a:r>
              <a:rPr sz="2600" i="1" spc="-110" dirty="0">
                <a:latin typeface="Verdana"/>
                <a:cs typeface="Verdana"/>
              </a:rPr>
              <a:t>qu</a:t>
            </a:r>
            <a:r>
              <a:rPr sz="2600" i="1" spc="-100" dirty="0">
                <a:latin typeface="Verdana"/>
                <a:cs typeface="Verdana"/>
              </a:rPr>
              <a:t>e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135" dirty="0">
                <a:latin typeface="Verdana"/>
                <a:cs typeface="Verdana"/>
              </a:rPr>
              <a:t>e</a:t>
            </a:r>
            <a:r>
              <a:rPr sz="2600" i="1" spc="-114" dirty="0">
                <a:latin typeface="Verdana"/>
                <a:cs typeface="Verdana"/>
              </a:rPr>
              <a:t>s</a:t>
            </a:r>
            <a:r>
              <a:rPr sz="2600" i="1" spc="-130" dirty="0">
                <a:latin typeface="Verdana"/>
                <a:cs typeface="Verdana"/>
              </a:rPr>
              <a:t> </a:t>
            </a:r>
            <a:r>
              <a:rPr sz="2600" i="1" spc="-114" dirty="0">
                <a:latin typeface="Verdana"/>
                <a:cs typeface="Verdana"/>
              </a:rPr>
              <a:t>peor</a:t>
            </a:r>
            <a:r>
              <a:rPr sz="2600" i="1" spc="-70" dirty="0">
                <a:latin typeface="Verdana"/>
                <a:cs typeface="Verdana"/>
              </a:rPr>
              <a:t>,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114" dirty="0">
                <a:latin typeface="Verdana"/>
                <a:cs typeface="Verdana"/>
              </a:rPr>
              <a:t>saben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aturdirno</a:t>
            </a:r>
            <a:r>
              <a:rPr sz="2600" i="1" spc="-85" dirty="0">
                <a:latin typeface="Verdana"/>
                <a:cs typeface="Verdana"/>
              </a:rPr>
              <a:t>s</a:t>
            </a:r>
            <a:r>
              <a:rPr sz="2600" i="1" spc="-100" dirty="0">
                <a:latin typeface="Verdana"/>
                <a:cs typeface="Verdana"/>
              </a:rPr>
              <a:t> </a:t>
            </a:r>
            <a:r>
              <a:rPr sz="2600" i="1" spc="-65" dirty="0">
                <a:latin typeface="Verdana"/>
                <a:cs typeface="Verdana"/>
              </a:rPr>
              <a:t>co</a:t>
            </a:r>
            <a:r>
              <a:rPr sz="2600" i="1" spc="-70" dirty="0">
                <a:latin typeface="Verdana"/>
                <a:cs typeface="Verdana"/>
              </a:rPr>
              <a:t>n  </a:t>
            </a:r>
            <a:r>
              <a:rPr sz="2600" i="1" spc="-75" dirty="0">
                <a:latin typeface="Verdana"/>
                <a:cs typeface="Verdana"/>
              </a:rPr>
              <a:t>complicados </a:t>
            </a:r>
            <a:r>
              <a:rPr sz="2600" i="1" spc="-85" dirty="0">
                <a:latin typeface="Verdana"/>
                <a:cs typeface="Verdana"/>
              </a:rPr>
              <a:t>modelos </a:t>
            </a:r>
            <a:r>
              <a:rPr sz="2600" i="1" spc="-80" dirty="0">
                <a:latin typeface="Verdana"/>
                <a:cs typeface="Verdana"/>
              </a:rPr>
              <a:t> </a:t>
            </a:r>
            <a:r>
              <a:rPr sz="2600" i="1" spc="-145" dirty="0">
                <a:latin typeface="Verdana"/>
                <a:cs typeface="Verdana"/>
              </a:rPr>
              <a:t>matemáticos.»</a:t>
            </a:r>
            <a:endParaRPr sz="2600">
              <a:latin typeface="Verdana"/>
              <a:cs typeface="Verdana"/>
            </a:endParaRPr>
          </a:p>
          <a:p>
            <a:pPr marL="12700" marR="629920">
              <a:lnSpc>
                <a:spcPts val="2700"/>
              </a:lnSpc>
              <a:spcBef>
                <a:spcPts val="395"/>
              </a:spcBef>
            </a:pPr>
            <a:r>
              <a:rPr sz="2600" i="1" spc="-195" dirty="0">
                <a:latin typeface="Verdana"/>
                <a:cs typeface="Verdana"/>
              </a:rPr>
              <a:t>«T</a:t>
            </a:r>
            <a:r>
              <a:rPr sz="2600" i="1" spc="-185" dirty="0">
                <a:latin typeface="Verdana"/>
                <a:cs typeface="Verdana"/>
              </a:rPr>
              <a:t>a</a:t>
            </a:r>
            <a:r>
              <a:rPr sz="2600" i="1" spc="-100" dirty="0">
                <a:latin typeface="Verdana"/>
                <a:cs typeface="Verdana"/>
              </a:rPr>
              <a:t>mbién</a:t>
            </a:r>
            <a:r>
              <a:rPr sz="2600" i="1" spc="-135" dirty="0">
                <a:latin typeface="Verdana"/>
                <a:cs typeface="Verdana"/>
              </a:rPr>
              <a:t> e</a:t>
            </a:r>
            <a:r>
              <a:rPr sz="2600" i="1" spc="-114" dirty="0">
                <a:latin typeface="Verdana"/>
                <a:cs typeface="Verdana"/>
              </a:rPr>
              <a:t>s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160" dirty="0">
                <a:latin typeface="Verdana"/>
                <a:cs typeface="Verdana"/>
              </a:rPr>
              <a:t>más</a:t>
            </a:r>
            <a:r>
              <a:rPr sz="2600" i="1" spc="-125" dirty="0">
                <a:latin typeface="Verdana"/>
                <a:cs typeface="Verdana"/>
              </a:rPr>
              <a:t> </a:t>
            </a:r>
            <a:r>
              <a:rPr sz="2600" i="1" spc="-65" dirty="0">
                <a:latin typeface="Verdana"/>
                <a:cs typeface="Verdana"/>
              </a:rPr>
              <a:t>prob</a:t>
            </a:r>
            <a:r>
              <a:rPr sz="2600" i="1" spc="-100" dirty="0">
                <a:latin typeface="Verdana"/>
                <a:cs typeface="Verdana"/>
              </a:rPr>
              <a:t>abl</a:t>
            </a:r>
            <a:r>
              <a:rPr sz="2600" i="1" spc="-110" dirty="0">
                <a:latin typeface="Verdana"/>
                <a:cs typeface="Verdana"/>
              </a:rPr>
              <a:t>e</a:t>
            </a:r>
            <a:r>
              <a:rPr sz="2600" i="1" spc="-114" dirty="0">
                <a:latin typeface="Verdana"/>
                <a:cs typeface="Verdana"/>
              </a:rPr>
              <a:t> </a:t>
            </a:r>
            <a:r>
              <a:rPr sz="2600" i="1" spc="-90" dirty="0">
                <a:latin typeface="Verdana"/>
                <a:cs typeface="Verdana"/>
              </a:rPr>
              <a:t>que  </a:t>
            </a:r>
            <a:r>
              <a:rPr sz="2600" i="1" spc="-110" dirty="0">
                <a:latin typeface="Verdana"/>
                <a:cs typeface="Verdana"/>
              </a:rPr>
              <a:t>lleve</a:t>
            </a:r>
            <a:r>
              <a:rPr sz="2600" i="1" spc="-140" dirty="0">
                <a:latin typeface="Verdana"/>
                <a:cs typeface="Verdana"/>
              </a:rPr>
              <a:t>n</a:t>
            </a:r>
            <a:r>
              <a:rPr sz="2600" i="1" spc="-120" dirty="0">
                <a:latin typeface="Verdana"/>
                <a:cs typeface="Verdana"/>
              </a:rPr>
              <a:t> </a:t>
            </a:r>
            <a:r>
              <a:rPr sz="2600" i="1" spc="-65" dirty="0">
                <a:latin typeface="Verdana"/>
                <a:cs typeface="Verdana"/>
              </a:rPr>
              <a:t>co</a:t>
            </a:r>
            <a:r>
              <a:rPr sz="2600" i="1" spc="-120" dirty="0">
                <a:latin typeface="Verdana"/>
                <a:cs typeface="Verdana"/>
              </a:rPr>
              <a:t>rbat</a:t>
            </a:r>
            <a:r>
              <a:rPr sz="2600" i="1" spc="-135" dirty="0">
                <a:latin typeface="Verdana"/>
                <a:cs typeface="Verdana"/>
              </a:rPr>
              <a:t>a</a:t>
            </a:r>
            <a:r>
              <a:rPr sz="2600" i="1" spc="-270" dirty="0">
                <a:latin typeface="Verdana"/>
                <a:cs typeface="Verdana"/>
              </a:rPr>
              <a:t>.»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2179" y="1295400"/>
            <a:ext cx="2724912" cy="361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4267201" y="3429000"/>
            <a:ext cx="434136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Lucida Sans Unicode"/>
                <a:cs typeface="Lucida Sans Unicode"/>
              </a:rPr>
              <a:t>Muchas</a:t>
            </a:r>
            <a:r>
              <a:rPr sz="3600" spc="-75" dirty="0">
                <a:latin typeface="Lucida Sans Unicode"/>
                <a:cs typeface="Lucida Sans Unicode"/>
              </a:rPr>
              <a:t> </a:t>
            </a:r>
            <a:r>
              <a:rPr sz="3600" spc="-5" dirty="0">
                <a:latin typeface="Lucida Sans Unicode"/>
                <a:cs typeface="Lucida Sans Unicode"/>
              </a:rPr>
              <a:t>gracias.</a:t>
            </a:r>
            <a:endParaRPr sz="3600" dirty="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18383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2954</Words>
  <Application>Microsoft Office PowerPoint</Application>
  <PresentationFormat>Presentación en pantalla (4:3)</PresentationFormat>
  <Paragraphs>985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52" baseType="lpstr">
      <vt:lpstr>Arial</vt:lpstr>
      <vt:lpstr>Arial MT</vt:lpstr>
      <vt:lpstr>Calibri</vt:lpstr>
      <vt:lpstr>Lucida Sans Unicode</vt:lpstr>
      <vt:lpstr>Microsoft Sans Serif</vt:lpstr>
      <vt:lpstr>Segoe UI</vt:lpstr>
      <vt:lpstr>Times New Roman</vt:lpstr>
      <vt:lpstr>Trebuchet MS</vt:lpstr>
      <vt:lpstr>Verdana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termino árabe rizq (lo que depara el destino)</vt:lpstr>
      <vt:lpstr>Presentación de PowerPoint</vt:lpstr>
      <vt:lpstr>Presentación de PowerPoint</vt:lpstr>
      <vt:lpstr>Presentación de PowerPoint</vt:lpstr>
      <vt:lpstr>Son las eventualidades relacionadas con las estructuras</vt:lpstr>
      <vt:lpstr>Presentación de PowerPoint</vt:lpstr>
      <vt:lpstr>Presentación de PowerPoint</vt:lpstr>
      <vt:lpstr>Esta metodología prevé la elaboración de una Matriz de  Exposición, que muestre los niveles de riesgo asociados a cada  proceso a partir de la estimación de su Impacto y Probabilidad.</vt:lpstr>
      <vt:lpstr>Presentación de PowerPoint</vt:lpstr>
      <vt:lpstr>Presentación de PowerPoint</vt:lpstr>
      <vt:lpstr>Procesos</vt:lpstr>
      <vt:lpstr>Presentación de PowerPoint</vt:lpstr>
      <vt:lpstr>Presentación de PowerPoint</vt:lpstr>
      <vt:lpstr>Presentación de PowerPoint</vt:lpstr>
      <vt:lpstr>MATRIZ EXPOSICION DE RIESGO DE PROYECTOS DE AUDITORIA</vt:lpstr>
      <vt:lpstr>procesos, solo estamos viendo el riesgo</vt:lpstr>
      <vt:lpstr>Si ya identifique y medí Riesgo Inherente … Falta identificar y medir Riesgo de Control y Riesgo de muestreo o residual. </vt:lpstr>
      <vt:lpstr>Presentación de PowerPoint</vt:lpstr>
      <vt:lpstr>Presentación de PowerPoint</vt:lpstr>
      <vt:lpstr>Presentación de PowerPoint</vt:lpstr>
      <vt:lpstr>El marco establece un total de 17 principios</vt:lpstr>
      <vt:lpstr>Presentación de PowerPoint</vt:lpstr>
      <vt:lpstr>Presentación de PowerPoint</vt:lpstr>
      <vt:lpstr>Presentación de PowerPoint</vt:lpstr>
      <vt:lpstr>Presentación de PowerPoint</vt:lpstr>
      <vt:lpstr>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….en base a riesgo…</dc:title>
  <dc:creator>Juan Ramon Kamlofsky</dc:creator>
  <cp:lastModifiedBy>Juan Ramon Kamlofsky</cp:lastModifiedBy>
  <cp:revision>16</cp:revision>
  <dcterms:created xsi:type="dcterms:W3CDTF">2023-03-21T15:11:44Z</dcterms:created>
  <dcterms:modified xsi:type="dcterms:W3CDTF">2024-05-16T11:04:13Z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2023-03-21T00:00:00Z</vt:filetime>
  </property>
</Properties>
</file>