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63" r:id="rId7"/>
    <p:sldId id="264" r:id="rId8"/>
    <p:sldId id="265" r:id="rId9"/>
    <p:sldId id="267" r:id="rId10"/>
    <p:sldId id="268" r:id="rId11"/>
    <p:sldId id="266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unrc.edu.ar/unrc/uai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1323001" y="200476"/>
            <a:ext cx="9755187" cy="2766528"/>
          </a:xfrm>
        </p:spPr>
        <p:txBody>
          <a:bodyPr/>
          <a:lstStyle/>
          <a:p>
            <a:r>
              <a:rPr lang="es-MX" dirty="0"/>
              <a:t>VII JORNADAS DE AUDITORES DE UUNNN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1732847" y="3485576"/>
            <a:ext cx="9004887" cy="550333"/>
          </a:xfrm>
        </p:spPr>
        <p:txBody>
          <a:bodyPr/>
          <a:lstStyle/>
          <a:p>
            <a:r>
              <a:rPr lang="es-MX" dirty="0"/>
              <a:t>Control Interno y Externo en las Universidades Nacionales: Marco Normativo: La gestión técnico profesional ante la opinión pública.</a:t>
            </a:r>
            <a:endParaRPr lang="en-US" dirty="0"/>
          </a:p>
        </p:txBody>
      </p:sp>
      <p:pic>
        <p:nvPicPr>
          <p:cNvPr id="1026" name="Picture 2" descr="UNSA: Se realizarán las VII Jornadas de Auditores Internos de Universidades  Nacionales » Radio Cadena Máxima FM106.7 - Sal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608"/>
            <a:ext cx="1837113" cy="203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versidad Nacional de Salta - U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5383"/>
            <a:ext cx="1837113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niversidad Nacional de Rio Cuarto – Red Iberoamericana de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2759"/>
            <a:ext cx="1837113" cy="122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CONTROL PUBLICO EN </a:t>
            </a:r>
            <a:r>
              <a:rPr lang="es-MX" dirty="0" smtClean="0"/>
              <a:t>el sector publico NACIONAL</a:t>
            </a: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CONTROL INTERNO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685802" y="2861732"/>
            <a:ext cx="5088712" cy="2853267"/>
          </a:xfrm>
        </p:spPr>
        <p:txBody>
          <a:bodyPr>
            <a:normAutofit/>
          </a:bodyPr>
          <a:lstStyle/>
          <a:p>
            <a:r>
              <a:rPr lang="es-MX" dirty="0" smtClean="0"/>
              <a:t>ORGANOS DE </a:t>
            </a:r>
            <a:r>
              <a:rPr lang="es-MX" dirty="0" smtClean="0"/>
              <a:t>CONTROL del poder ejecutivo</a:t>
            </a:r>
          </a:p>
          <a:p>
            <a:pPr lvl="1"/>
            <a:r>
              <a:rPr lang="es-MX" dirty="0" smtClean="0"/>
              <a:t>Sindicatura general de la nación</a:t>
            </a:r>
          </a:p>
          <a:p>
            <a:pPr lvl="1"/>
            <a:r>
              <a:rPr lang="es-MX" dirty="0" smtClean="0"/>
              <a:t>Unidades de auditorias internas</a:t>
            </a:r>
            <a:endParaRPr lang="es-MX" dirty="0" smtClean="0"/>
          </a:p>
          <a:p>
            <a:pPr lvl="2"/>
            <a:endParaRPr lang="es-MX" dirty="0" smtClean="0"/>
          </a:p>
          <a:p>
            <a:pPr lvl="2"/>
            <a:endParaRPr lang="es-MX" dirty="0" smtClean="0"/>
          </a:p>
          <a:p>
            <a:pPr lvl="1"/>
            <a:endParaRPr lang="en-U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 dirty="0" smtClean="0"/>
              <a:t>CONTROL EXTERNO</a:t>
            </a:r>
            <a:endParaRPr lang="en-U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 smtClean="0"/>
              <a:t>ORGANOS DE </a:t>
            </a:r>
            <a:r>
              <a:rPr lang="es-MX" dirty="0" smtClean="0"/>
              <a:t>CONTROL</a:t>
            </a:r>
          </a:p>
          <a:p>
            <a:pPr lvl="1"/>
            <a:r>
              <a:rPr lang="es-MX" dirty="0"/>
              <a:t>Congreso de Nación </a:t>
            </a:r>
          </a:p>
          <a:p>
            <a:pPr lvl="2" algn="just"/>
            <a:r>
              <a:rPr lang="es-MX" dirty="0"/>
              <a:t>Comisión parlamentaria mixta revisora de cuentas (TIENE A SU CARGO EL EXAMEN Y ESTUDIO DE LA CUENTA INVERSIÓN </a:t>
            </a:r>
            <a:r>
              <a:rPr lang="es-MX" dirty="0" smtClean="0"/>
              <a:t>) Ley 23847 y ley 24156 </a:t>
            </a:r>
            <a:r>
              <a:rPr lang="es-MX" dirty="0" err="1" smtClean="0"/>
              <a:t>TITUlo</a:t>
            </a:r>
            <a:r>
              <a:rPr lang="es-MX" dirty="0" smtClean="0"/>
              <a:t> VII – Capitulo II</a:t>
            </a:r>
            <a:endParaRPr lang="es-MX" dirty="0"/>
          </a:p>
          <a:p>
            <a:pPr lvl="2" algn="just"/>
            <a:r>
              <a:rPr lang="es-MX" dirty="0" smtClean="0"/>
              <a:t>Comisiones </a:t>
            </a:r>
            <a:r>
              <a:rPr lang="es-MX" dirty="0"/>
              <a:t>de </a:t>
            </a:r>
            <a:r>
              <a:rPr lang="es-MX" dirty="0" smtClean="0"/>
              <a:t>presupuesto y </a:t>
            </a:r>
            <a:r>
              <a:rPr lang="es-MX" dirty="0"/>
              <a:t>hacienda</a:t>
            </a:r>
            <a:r>
              <a:rPr lang="es-MX" dirty="0" smtClean="0"/>
              <a:t> </a:t>
            </a:r>
            <a:r>
              <a:rPr lang="es-MX" dirty="0"/>
              <a:t>de ambas </a:t>
            </a:r>
            <a:r>
              <a:rPr lang="es-MX" dirty="0" smtClean="0"/>
              <a:t>cámaras</a:t>
            </a:r>
            <a:endParaRPr lang="es-MX" dirty="0"/>
          </a:p>
          <a:p>
            <a:pPr lvl="2" algn="just"/>
            <a:r>
              <a:rPr lang="es-MX" dirty="0" err="1"/>
              <a:t>Agn</a:t>
            </a:r>
            <a:r>
              <a:rPr lang="es-MX" dirty="0"/>
              <a:t> – Entidad con personería jurídica propia, e independencia </a:t>
            </a:r>
            <a:r>
              <a:rPr lang="es-MX" dirty="0" smtClean="0"/>
              <a:t>funcional (Art. 85 C.N y ley 24156 art 116 a 127) emite </a:t>
            </a:r>
            <a:r>
              <a:rPr lang="es-MX" dirty="0" err="1" smtClean="0"/>
              <a:t>dictamenes</a:t>
            </a:r>
            <a:r>
              <a:rPr lang="es-MX" dirty="0" smtClean="0"/>
              <a:t> cobre los cuales se sustenta la opinión del poder legislativo,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8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CONTROL PUBLICO EN el sector </a:t>
            </a:r>
            <a:r>
              <a:rPr lang="es-MX" dirty="0" smtClean="0"/>
              <a:t>publico NACIONAL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AR" dirty="0" smtClean="0"/>
              <a:t>OTROS ORGANOS DE CONTROL</a:t>
            </a:r>
          </a:p>
          <a:p>
            <a:pPr lvl="1"/>
            <a:r>
              <a:rPr lang="es-MX" dirty="0"/>
              <a:t>El Defensor del Pueblo  - </a:t>
            </a:r>
            <a:r>
              <a:rPr lang="es-ES" dirty="0"/>
              <a:t>plena independencia y autonomía funcional - </a:t>
            </a:r>
            <a:r>
              <a:rPr lang="es-MX" dirty="0"/>
              <a:t>(Art. 86 C.N</a:t>
            </a:r>
            <a:r>
              <a:rPr lang="es-MX" dirty="0" smtClean="0"/>
              <a:t>).</a:t>
            </a:r>
            <a:endParaRPr lang="es-MX" dirty="0"/>
          </a:p>
          <a:p>
            <a:pPr lvl="1" algn="just"/>
            <a:r>
              <a:rPr lang="es-ES" dirty="0"/>
              <a:t>Fiscalía Nacional de Investigaciones Administrativas Por Ley 24.946 se la incorpora al Ministerio Público Fiscal15 como órgano dependiente de la Procuración General de la </a:t>
            </a:r>
            <a:r>
              <a:rPr lang="es-ES" dirty="0" smtClean="0"/>
              <a:t>Nación.</a:t>
            </a:r>
          </a:p>
          <a:p>
            <a:pPr lvl="1" algn="just"/>
            <a:r>
              <a:rPr lang="es-ES" dirty="0"/>
              <a:t>Oficina </a:t>
            </a:r>
            <a:r>
              <a:rPr lang="es-ES" dirty="0" smtClean="0"/>
              <a:t>Anticorrupción, POR </a:t>
            </a:r>
            <a:r>
              <a:rPr lang="es-ES" dirty="0"/>
              <a:t>Ley de Ministerios N°25233, </a:t>
            </a:r>
            <a:r>
              <a:rPr lang="es-ES" dirty="0" smtClean="0"/>
              <a:t>en </a:t>
            </a:r>
            <a:r>
              <a:rPr lang="es-ES" dirty="0"/>
              <a:t>su artículo 13 dispone: </a:t>
            </a:r>
            <a:r>
              <a:rPr lang="es-ES" dirty="0" smtClean="0"/>
              <a:t>Créase </a:t>
            </a:r>
            <a:r>
              <a:rPr lang="es-ES" dirty="0"/>
              <a:t>la Oficina Anticorrupción en el ámbito del Ministerio de Justicia y Derechos </a:t>
            </a:r>
            <a:r>
              <a:rPr lang="es-ES" dirty="0" smtClean="0"/>
              <a:t>Humanos.</a:t>
            </a:r>
            <a:endParaRPr lang="es-AR" dirty="0" smtClean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4774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CONTROL PUBLICO EN </a:t>
            </a:r>
            <a:r>
              <a:rPr lang="es-MX" dirty="0" smtClean="0"/>
              <a:t>las universidades nacionales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AR" dirty="0" smtClean="0"/>
              <a:t>ORGANOS DE CONTROL</a:t>
            </a:r>
          </a:p>
          <a:p>
            <a:pPr lvl="1"/>
            <a:r>
              <a:rPr lang="es-ES" dirty="0" smtClean="0"/>
              <a:t>Consejo superior.</a:t>
            </a:r>
          </a:p>
          <a:p>
            <a:pPr lvl="1"/>
            <a:r>
              <a:rPr lang="es-AR" dirty="0" smtClean="0"/>
              <a:t>Unidad de auditoria interna - UAI (Art. 59 bis ley 24521)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5748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COMPONENTES DEL CONTROL INTERNO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2"/>
            <a:r>
              <a:rPr lang="es-MX" sz="2000" dirty="0" smtClean="0"/>
              <a:t>Ambiente de control</a:t>
            </a:r>
          </a:p>
          <a:p>
            <a:pPr lvl="2"/>
            <a:r>
              <a:rPr lang="es-MX" sz="2000" dirty="0" smtClean="0"/>
              <a:t>Evaluación </a:t>
            </a:r>
            <a:r>
              <a:rPr lang="es-MX" sz="2000" dirty="0" smtClean="0"/>
              <a:t>de riesgos</a:t>
            </a:r>
          </a:p>
          <a:p>
            <a:pPr lvl="2"/>
            <a:r>
              <a:rPr lang="es-MX" sz="2000" dirty="0" smtClean="0"/>
              <a:t>Actividades de control</a:t>
            </a:r>
          </a:p>
          <a:p>
            <a:pPr lvl="2"/>
            <a:r>
              <a:rPr lang="es-MX" sz="2000" dirty="0" smtClean="0"/>
              <a:t>Información y comunicación</a:t>
            </a:r>
          </a:p>
          <a:p>
            <a:pPr lvl="2"/>
            <a:r>
              <a:rPr lang="es-MX" sz="2000" dirty="0" smtClean="0"/>
              <a:t>supervisión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983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AR" dirty="0" smtClean="0"/>
              <a:t>¿Qué HACEMOS DESDE LA </a:t>
            </a:r>
            <a:r>
              <a:rPr lang="es-AR" dirty="0" err="1" smtClean="0"/>
              <a:t>uai</a:t>
            </a:r>
            <a:r>
              <a:rPr lang="es-AR" dirty="0" smtClean="0"/>
              <a:t> DE LA </a:t>
            </a:r>
            <a:r>
              <a:rPr lang="es-AR" dirty="0" err="1" smtClean="0"/>
              <a:t>unrc</a:t>
            </a:r>
            <a:r>
              <a:rPr lang="es-AR" dirty="0" smtClean="0"/>
              <a:t>?</a:t>
            </a:r>
          </a:p>
          <a:p>
            <a:pPr lvl="1"/>
            <a:r>
              <a:rPr lang="es-AR" dirty="0" smtClean="0"/>
              <a:t>Continuamos Aplicando EL MARCO NORMATIVO DE </a:t>
            </a:r>
            <a:r>
              <a:rPr lang="es-AR" dirty="0" err="1" smtClean="0"/>
              <a:t>sigen</a:t>
            </a:r>
            <a:r>
              <a:rPr lang="es-AR" dirty="0" smtClean="0"/>
              <a:t>, ya que nuestra universidad al aprobar la estructura de la </a:t>
            </a:r>
            <a:r>
              <a:rPr lang="es-AR" dirty="0" err="1" smtClean="0"/>
              <a:t>uai</a:t>
            </a:r>
            <a:r>
              <a:rPr lang="es-AR" dirty="0" smtClean="0"/>
              <a:t> prevé la aplicación de dichas normas </a:t>
            </a:r>
            <a:r>
              <a:rPr lang="es-AR" dirty="0" smtClean="0">
                <a:solidFill>
                  <a:srgbClr val="00B050"/>
                </a:solidFill>
              </a:rPr>
              <a:t>(AMBIENTE DE CONTROL).</a:t>
            </a:r>
          </a:p>
          <a:p>
            <a:pPr lvl="1" algn="just"/>
            <a:r>
              <a:rPr lang="es-AR" dirty="0"/>
              <a:t>Se ha elaborado material para compartir con las organizaciones estudiantiles (Centro de estudiantes y de la federación universitaria) </a:t>
            </a:r>
            <a:r>
              <a:rPr lang="es-AR" dirty="0">
                <a:solidFill>
                  <a:srgbClr val="00B050"/>
                </a:solidFill>
              </a:rPr>
              <a:t>(</a:t>
            </a:r>
            <a:r>
              <a:rPr lang="es-MX" dirty="0">
                <a:solidFill>
                  <a:srgbClr val="00B050"/>
                </a:solidFill>
              </a:rPr>
              <a:t>Evaluación de riesgos).</a:t>
            </a:r>
          </a:p>
          <a:p>
            <a:pPr lvl="1" algn="just"/>
            <a:r>
              <a:rPr lang="es-AR" dirty="0" smtClean="0"/>
              <a:t>Estamos recogiendo experiencias de certificaciones de calidad, para poder comenzar a diseñar un sistema de calidad y certificar </a:t>
            </a:r>
            <a:r>
              <a:rPr lang="es-AR" dirty="0" smtClean="0">
                <a:solidFill>
                  <a:srgbClr val="00B050"/>
                </a:solidFill>
              </a:rPr>
              <a:t>(</a:t>
            </a:r>
            <a:r>
              <a:rPr lang="es-MX" dirty="0" smtClean="0">
                <a:solidFill>
                  <a:srgbClr val="00B050"/>
                </a:solidFill>
              </a:rPr>
              <a:t>Actividades </a:t>
            </a:r>
            <a:r>
              <a:rPr lang="es-MX" dirty="0">
                <a:solidFill>
                  <a:srgbClr val="00B050"/>
                </a:solidFill>
              </a:rPr>
              <a:t>de </a:t>
            </a:r>
            <a:r>
              <a:rPr lang="es-MX" dirty="0" smtClean="0">
                <a:solidFill>
                  <a:srgbClr val="00B050"/>
                </a:solidFill>
              </a:rPr>
              <a:t>control).</a:t>
            </a:r>
            <a:endParaRPr lang="es-MX" dirty="0">
              <a:solidFill>
                <a:srgbClr val="00B050"/>
              </a:solidFill>
            </a:endParaRPr>
          </a:p>
          <a:p>
            <a:pPr lvl="1" algn="just"/>
            <a:r>
              <a:rPr lang="es-AR" dirty="0" smtClean="0"/>
              <a:t>Hemos GESTIONADO EL convenio con la UNL (Univ. </a:t>
            </a:r>
            <a:r>
              <a:rPr lang="es-AR" dirty="0" err="1" smtClean="0"/>
              <a:t>Nac</a:t>
            </a:r>
            <a:r>
              <a:rPr lang="es-AR" dirty="0" smtClean="0"/>
              <a:t>. Del litoral) para implementar EL sistema de auditoria denominado SYN </a:t>
            </a:r>
            <a:r>
              <a:rPr lang="es-AR" dirty="0">
                <a:solidFill>
                  <a:srgbClr val="00B050"/>
                </a:solidFill>
              </a:rPr>
              <a:t>(</a:t>
            </a:r>
            <a:r>
              <a:rPr lang="es-MX" dirty="0">
                <a:solidFill>
                  <a:srgbClr val="00B050"/>
                </a:solidFill>
              </a:rPr>
              <a:t>Actividades de </a:t>
            </a:r>
            <a:r>
              <a:rPr lang="es-MX" dirty="0" smtClean="0">
                <a:solidFill>
                  <a:srgbClr val="00B050"/>
                </a:solidFill>
              </a:rPr>
              <a:t>control y supervisión).</a:t>
            </a:r>
          </a:p>
          <a:p>
            <a:pPr lvl="1" algn="just"/>
            <a:r>
              <a:rPr lang="es-AR" dirty="0"/>
              <a:t>ESTAMOS DICTANDO UN CICLO DE TALLERES AL PERSONAL NO DOCENTE QUE COTEMPLA DOS TALLERES ESPECIALES QUE HACEN A LA TEMÁTICA SISTEMA DE CONTROL INTERNO Y funciones de LA UAI DE LA UNRC </a:t>
            </a:r>
            <a:r>
              <a:rPr lang="es-AR" dirty="0" smtClean="0"/>
              <a:t>CON ACTIVIDADES PRACTIVAS PARA INVOLUCRAR AL PERSONA EN EL TEMA DEL CONTROL (dictados </a:t>
            </a:r>
            <a:r>
              <a:rPr lang="es-AR" dirty="0"/>
              <a:t>los días 17/04/24 y 08/05/24) </a:t>
            </a:r>
            <a:r>
              <a:rPr lang="es-AR" dirty="0">
                <a:solidFill>
                  <a:srgbClr val="00B050"/>
                </a:solidFill>
              </a:rPr>
              <a:t>(</a:t>
            </a:r>
            <a:r>
              <a:rPr lang="es-MX" dirty="0">
                <a:solidFill>
                  <a:srgbClr val="00B050"/>
                </a:solidFill>
              </a:rPr>
              <a:t>Información y comunicación).</a:t>
            </a:r>
          </a:p>
          <a:p>
            <a:pPr lvl="1" algn="just"/>
            <a:r>
              <a:rPr lang="es-AR" dirty="0"/>
              <a:t>Hemos </a:t>
            </a:r>
            <a:r>
              <a:rPr lang="es-AR" dirty="0" smtClean="0"/>
              <a:t>Reactivado </a:t>
            </a:r>
            <a:r>
              <a:rPr lang="es-AR" dirty="0"/>
              <a:t>el proyecto de web de la </a:t>
            </a:r>
            <a:r>
              <a:rPr lang="es-AR" dirty="0" err="1"/>
              <a:t>uai</a:t>
            </a:r>
            <a:r>
              <a:rPr lang="es-AR" dirty="0"/>
              <a:t> de la </a:t>
            </a:r>
            <a:r>
              <a:rPr lang="es-AR" dirty="0" err="1" smtClean="0"/>
              <a:t>unrc</a:t>
            </a:r>
            <a:r>
              <a:rPr lang="es-AR" dirty="0" smtClean="0"/>
              <a:t> QUE TIENE INCLUIDA LA POSIBILIDAD DE PUBLICAR LOS INFORMES DE ACUERDO A LO PREVISTO POR LA LEY 27275 </a:t>
            </a:r>
            <a:r>
              <a:rPr lang="es-AR" dirty="0">
                <a:solidFill>
                  <a:srgbClr val="00B050"/>
                </a:solidFill>
              </a:rPr>
              <a:t>(</a:t>
            </a:r>
            <a:r>
              <a:rPr lang="es-MX" dirty="0">
                <a:solidFill>
                  <a:srgbClr val="00B050"/>
                </a:solidFill>
              </a:rPr>
              <a:t>Información y comunicación</a:t>
            </a:r>
            <a:r>
              <a:rPr lang="es-MX" dirty="0" smtClean="0">
                <a:solidFill>
                  <a:srgbClr val="00B050"/>
                </a:solidFill>
              </a:rPr>
              <a:t>).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1222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AR" dirty="0" smtClean="0"/>
              <a:t>¿Qué HACEMOS DESDE LA </a:t>
            </a:r>
            <a:r>
              <a:rPr lang="es-AR" dirty="0" err="1" smtClean="0"/>
              <a:t>uai</a:t>
            </a:r>
            <a:r>
              <a:rPr lang="es-AR" dirty="0" smtClean="0"/>
              <a:t> DE LA </a:t>
            </a:r>
            <a:r>
              <a:rPr lang="es-AR" dirty="0" err="1" smtClean="0"/>
              <a:t>unrc</a:t>
            </a:r>
            <a:r>
              <a:rPr lang="es-AR" dirty="0" smtClean="0"/>
              <a:t>?</a:t>
            </a:r>
          </a:p>
          <a:p>
            <a:pPr lvl="1"/>
            <a:r>
              <a:rPr lang="es-AR" dirty="0"/>
              <a:t>Continuamos Aplicando EL MARCO NORMATIVO DE </a:t>
            </a:r>
            <a:r>
              <a:rPr lang="es-AR" dirty="0" err="1"/>
              <a:t>sigen</a:t>
            </a:r>
            <a:r>
              <a:rPr lang="es-AR" dirty="0"/>
              <a:t>, ya que nuestra universidad al aprobar la estructura de la </a:t>
            </a:r>
            <a:r>
              <a:rPr lang="es-AR" dirty="0" err="1"/>
              <a:t>uai</a:t>
            </a:r>
            <a:r>
              <a:rPr lang="es-AR" dirty="0"/>
              <a:t> prevé la aplicación de dichas normas </a:t>
            </a:r>
            <a:r>
              <a:rPr lang="es-AR" dirty="0">
                <a:solidFill>
                  <a:srgbClr val="00B050"/>
                </a:solidFill>
              </a:rPr>
              <a:t>(AMBIENTE DE CONTROL</a:t>
            </a:r>
            <a:r>
              <a:rPr lang="es-AR" dirty="0" smtClean="0">
                <a:solidFill>
                  <a:srgbClr val="00B050"/>
                </a:solidFill>
              </a:rPr>
              <a:t>).</a:t>
            </a:r>
          </a:p>
          <a:p>
            <a:pPr lvl="1"/>
            <a:endParaRPr lang="es-AR" dirty="0">
              <a:solidFill>
                <a:srgbClr val="00B050"/>
              </a:solidFill>
            </a:endParaRPr>
          </a:p>
          <a:p>
            <a:pPr lvl="1"/>
            <a:endParaRPr lang="es-AR" dirty="0" smtClean="0">
              <a:solidFill>
                <a:srgbClr val="00B050"/>
              </a:solidFill>
            </a:endParaRPr>
          </a:p>
          <a:p>
            <a:pPr lvl="1"/>
            <a:endParaRPr lang="es-AR" dirty="0">
              <a:solidFill>
                <a:srgbClr val="00B050"/>
              </a:solidFill>
            </a:endParaRPr>
          </a:p>
          <a:p>
            <a:pPr lvl="1"/>
            <a:endParaRPr lang="es-AR" dirty="0">
              <a:solidFill>
                <a:srgbClr val="00B050"/>
              </a:solidFill>
            </a:endParaRPr>
          </a:p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3365500"/>
            <a:ext cx="9372600" cy="21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33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sz="1400" dirty="0" smtClean="0"/>
              <a:t>¿Qué HACEMOS DESDE LA </a:t>
            </a:r>
            <a:r>
              <a:rPr lang="es-AR" sz="1400" dirty="0" err="1" smtClean="0"/>
              <a:t>uai</a:t>
            </a:r>
            <a:r>
              <a:rPr lang="es-AR" sz="1400" dirty="0" smtClean="0"/>
              <a:t> DE LA </a:t>
            </a:r>
            <a:r>
              <a:rPr lang="es-AR" sz="1400" dirty="0" err="1" smtClean="0"/>
              <a:t>unrc</a:t>
            </a:r>
            <a:r>
              <a:rPr lang="es-AR" sz="1400" dirty="0" smtClean="0"/>
              <a:t>?</a:t>
            </a:r>
          </a:p>
          <a:p>
            <a:pPr lvl="1" algn="just"/>
            <a:r>
              <a:rPr lang="es-AR" sz="1200" dirty="0"/>
              <a:t>Se ha elaborado material para compartir con las organizaciones estudiantiles (Centro de estudiantes y de la federación universitaria) </a:t>
            </a:r>
            <a:r>
              <a:rPr lang="es-AR" sz="1200" dirty="0">
                <a:solidFill>
                  <a:srgbClr val="00B050"/>
                </a:solidFill>
              </a:rPr>
              <a:t>(</a:t>
            </a:r>
            <a:r>
              <a:rPr lang="es-MX" sz="1200" dirty="0">
                <a:solidFill>
                  <a:srgbClr val="00B050"/>
                </a:solidFill>
              </a:rPr>
              <a:t>Evaluación de riesgos</a:t>
            </a:r>
            <a:r>
              <a:rPr lang="es-MX" sz="1200" dirty="0" smtClean="0">
                <a:solidFill>
                  <a:srgbClr val="00B050"/>
                </a:solidFill>
              </a:rPr>
              <a:t>).</a:t>
            </a:r>
            <a:endParaRPr lang="es-AR" sz="1200" dirty="0"/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MX" sz="1200" dirty="0">
              <a:solidFill>
                <a:srgbClr val="00B05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946401"/>
            <a:ext cx="4546600" cy="229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sz="1400" dirty="0" smtClean="0"/>
              <a:t>¿Qué HACEMOS DESDE LA </a:t>
            </a:r>
            <a:r>
              <a:rPr lang="es-AR" sz="1400" dirty="0" err="1" smtClean="0"/>
              <a:t>uai</a:t>
            </a:r>
            <a:r>
              <a:rPr lang="es-AR" sz="1400" dirty="0" smtClean="0"/>
              <a:t> DE LA </a:t>
            </a:r>
            <a:r>
              <a:rPr lang="es-AR" sz="1400" dirty="0" err="1" smtClean="0"/>
              <a:t>unrc</a:t>
            </a:r>
            <a:r>
              <a:rPr lang="es-AR" sz="1400" dirty="0" smtClean="0"/>
              <a:t>?</a:t>
            </a:r>
          </a:p>
          <a:p>
            <a:pPr lvl="1" algn="just"/>
            <a:r>
              <a:rPr lang="es-AR" sz="1200" dirty="0"/>
              <a:t>Estamos recogiendo experiencias de certificaciones de calidad, para poder comenzar a diseñar un sistema de calidad y certificar </a:t>
            </a:r>
            <a:r>
              <a:rPr lang="es-AR" sz="1200" dirty="0">
                <a:solidFill>
                  <a:srgbClr val="00B050"/>
                </a:solidFill>
              </a:rPr>
              <a:t>(</a:t>
            </a:r>
            <a:r>
              <a:rPr lang="es-MX" sz="1200" dirty="0">
                <a:solidFill>
                  <a:srgbClr val="00B050"/>
                </a:solidFill>
              </a:rPr>
              <a:t>Actividades de control).</a:t>
            </a: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MX" sz="1200" dirty="0">
              <a:solidFill>
                <a:srgbClr val="00B05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5915" t="20312" r="20623" b="15104"/>
          <a:stretch/>
        </p:blipFill>
        <p:spPr>
          <a:xfrm>
            <a:off x="4432300" y="2669338"/>
            <a:ext cx="3403600" cy="293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68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sz="1400" dirty="0" smtClean="0"/>
              <a:t>¿Qué HACEMOS DESDE LA </a:t>
            </a:r>
            <a:r>
              <a:rPr lang="es-AR" sz="1400" dirty="0" err="1" smtClean="0"/>
              <a:t>uai</a:t>
            </a:r>
            <a:r>
              <a:rPr lang="es-AR" sz="1400" dirty="0" smtClean="0"/>
              <a:t> DE LA </a:t>
            </a:r>
            <a:r>
              <a:rPr lang="es-AR" sz="1400" dirty="0" err="1" smtClean="0"/>
              <a:t>unrc</a:t>
            </a:r>
            <a:r>
              <a:rPr lang="es-AR" sz="1400" dirty="0" smtClean="0"/>
              <a:t>?</a:t>
            </a:r>
          </a:p>
          <a:p>
            <a:pPr lvl="1" algn="just"/>
            <a:r>
              <a:rPr lang="es-AR" sz="1200" dirty="0"/>
              <a:t>Hemos GESTIONADO EL convenio con la UNL (Univ. </a:t>
            </a:r>
            <a:r>
              <a:rPr lang="es-AR" sz="1200" dirty="0" err="1"/>
              <a:t>Nac</a:t>
            </a:r>
            <a:r>
              <a:rPr lang="es-AR" sz="1200" dirty="0"/>
              <a:t>. Del litoral) para implementar EL sistema de auditoria denominado SYN </a:t>
            </a:r>
            <a:r>
              <a:rPr lang="es-AR" sz="1200" dirty="0">
                <a:solidFill>
                  <a:srgbClr val="00B050"/>
                </a:solidFill>
              </a:rPr>
              <a:t>(</a:t>
            </a:r>
            <a:r>
              <a:rPr lang="es-MX" sz="1200" dirty="0">
                <a:solidFill>
                  <a:srgbClr val="00B050"/>
                </a:solidFill>
              </a:rPr>
              <a:t>Actividades de control y supervisión).</a:t>
            </a: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AR" sz="1200" dirty="0" smtClean="0">
              <a:solidFill>
                <a:srgbClr val="00B050"/>
              </a:solidFill>
            </a:endParaRPr>
          </a:p>
          <a:p>
            <a:pPr lvl="1" algn="just"/>
            <a:endParaRPr lang="es-AR" sz="1200" dirty="0">
              <a:solidFill>
                <a:srgbClr val="00B050"/>
              </a:solidFill>
            </a:endParaRPr>
          </a:p>
          <a:p>
            <a:pPr lvl="1" algn="just"/>
            <a:endParaRPr lang="es-MX" sz="1200" dirty="0">
              <a:solidFill>
                <a:srgbClr val="00B05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4313" t="12576" r="23627" b="3246"/>
          <a:stretch/>
        </p:blipFill>
        <p:spPr>
          <a:xfrm>
            <a:off x="4775200" y="2730500"/>
            <a:ext cx="2743200" cy="286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5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AR" dirty="0" smtClean="0"/>
              <a:t>¿Qué HACEMOS DESDE LA </a:t>
            </a:r>
            <a:r>
              <a:rPr lang="es-AR" dirty="0" err="1" smtClean="0"/>
              <a:t>uai</a:t>
            </a:r>
            <a:r>
              <a:rPr lang="es-AR" dirty="0" smtClean="0"/>
              <a:t> DE LA </a:t>
            </a:r>
            <a:r>
              <a:rPr lang="es-AR" dirty="0" err="1" smtClean="0"/>
              <a:t>unrc</a:t>
            </a:r>
            <a:r>
              <a:rPr lang="es-AR" dirty="0" smtClean="0"/>
              <a:t>?</a:t>
            </a:r>
          </a:p>
          <a:p>
            <a:pPr lvl="1" algn="just"/>
            <a:r>
              <a:rPr lang="es-AR" dirty="0" smtClean="0"/>
              <a:t>TALLER SIC Y UAI.</a:t>
            </a:r>
          </a:p>
          <a:p>
            <a:pPr lvl="1" algn="just"/>
            <a:endParaRPr lang="es-AR" dirty="0" smtClean="0"/>
          </a:p>
          <a:p>
            <a:endParaRPr lang="es-AR" dirty="0" smtClean="0"/>
          </a:p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0" y="1983461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48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La gestión técnico profesional ante 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28600" y="2063396"/>
            <a:ext cx="11226800" cy="3499204"/>
          </a:xfrm>
        </p:spPr>
        <p:txBody>
          <a:bodyPr/>
          <a:lstStyle/>
          <a:p>
            <a:r>
              <a:rPr lang="es-AR" sz="1200" dirty="0" smtClean="0"/>
              <a:t>¿Qué HACEMOS DESDE LA </a:t>
            </a:r>
            <a:r>
              <a:rPr lang="es-AR" sz="1200" dirty="0" err="1" smtClean="0"/>
              <a:t>uai</a:t>
            </a:r>
            <a:r>
              <a:rPr lang="es-AR" sz="1200" dirty="0" smtClean="0"/>
              <a:t> DE LA </a:t>
            </a:r>
            <a:r>
              <a:rPr lang="es-AR" sz="1200" dirty="0" err="1" smtClean="0"/>
              <a:t>unrc</a:t>
            </a:r>
            <a:r>
              <a:rPr lang="es-AR" sz="1200" dirty="0" smtClean="0"/>
              <a:t>?</a:t>
            </a:r>
          </a:p>
          <a:p>
            <a:pPr lvl="1" algn="just"/>
            <a:r>
              <a:rPr lang="es-AR" sz="1200" dirty="0"/>
              <a:t>Hemos Reactivado el proyecto de web de la </a:t>
            </a:r>
            <a:r>
              <a:rPr lang="es-AR" sz="1200" dirty="0" err="1"/>
              <a:t>uai</a:t>
            </a:r>
            <a:r>
              <a:rPr lang="es-AR" sz="1200" dirty="0"/>
              <a:t> de la </a:t>
            </a:r>
            <a:r>
              <a:rPr lang="es-AR" sz="1200" dirty="0" err="1"/>
              <a:t>unrc</a:t>
            </a:r>
            <a:r>
              <a:rPr lang="es-AR" sz="1200" dirty="0"/>
              <a:t> QUE TIENE INCLUIDA LA POSIBILIDAD DE PUBLICAR LOS INFORMES DE ACUERDO A LO PREVISTO POR LA LEY 27275 </a:t>
            </a:r>
            <a:r>
              <a:rPr lang="es-AR" sz="1200" dirty="0">
                <a:solidFill>
                  <a:srgbClr val="00B050"/>
                </a:solidFill>
              </a:rPr>
              <a:t>(</a:t>
            </a:r>
            <a:r>
              <a:rPr lang="es-MX" sz="1200" dirty="0">
                <a:solidFill>
                  <a:srgbClr val="00B050"/>
                </a:solidFill>
              </a:rPr>
              <a:t>Información y comunicación).</a:t>
            </a:r>
            <a:endParaRPr lang="es-AR" sz="1200" dirty="0"/>
          </a:p>
          <a:p>
            <a:pPr lvl="1" algn="just"/>
            <a:endParaRPr lang="es-AR" sz="1200" dirty="0" smtClean="0"/>
          </a:p>
          <a:p>
            <a:pPr lvl="4"/>
            <a:r>
              <a:rPr lang="es-AR" sz="1200" dirty="0">
                <a:hlinkClick r:id="rId2"/>
              </a:rPr>
              <a:t>https://www.unrc.edu.ar/unrc/ua</a:t>
            </a:r>
            <a:r>
              <a:rPr lang="es-AR" dirty="0">
                <a:hlinkClick r:id="rId2"/>
              </a:rPr>
              <a:t>i</a:t>
            </a:r>
            <a:r>
              <a:rPr lang="es-AR" dirty="0" smtClean="0">
                <a:hlinkClick r:id="rId2"/>
              </a:rPr>
              <a:t>/</a:t>
            </a:r>
            <a:r>
              <a:rPr lang="es-AR" dirty="0" smtClean="0"/>
              <a:t> </a:t>
            </a:r>
            <a:endParaRPr lang="es-ES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844" t="11978" r="3726" b="2084"/>
          <a:stretch/>
        </p:blipFill>
        <p:spPr>
          <a:xfrm>
            <a:off x="5740400" y="2755900"/>
            <a:ext cx="5181600" cy="271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42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VII JORNADAS DE AUDITORES DE UUNNN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28600" y="2063396"/>
            <a:ext cx="11226800" cy="3499204"/>
          </a:xfrm>
        </p:spPr>
        <p:txBody>
          <a:bodyPr>
            <a:normAutofit fontScale="47500" lnSpcReduction="20000"/>
          </a:bodyPr>
          <a:lstStyle/>
          <a:p>
            <a:pPr marL="457200" lvl="1" indent="0" algn="ctr">
              <a:buNone/>
            </a:pPr>
            <a:endParaRPr lang="es-AR" dirty="0" smtClean="0"/>
          </a:p>
          <a:p>
            <a:pPr marL="457200" lvl="1" indent="0" algn="ctr">
              <a:buNone/>
            </a:pPr>
            <a:endParaRPr lang="es-AR" dirty="0"/>
          </a:p>
          <a:p>
            <a:pPr marL="457200" lvl="1" indent="0" algn="ctr">
              <a:buNone/>
            </a:pPr>
            <a:endParaRPr lang="es-AR" dirty="0" smtClean="0"/>
          </a:p>
          <a:p>
            <a:pPr marL="457200" lvl="1" indent="0" algn="ctr">
              <a:buNone/>
            </a:pPr>
            <a:endParaRPr lang="es-AR" dirty="0"/>
          </a:p>
          <a:p>
            <a:pPr marL="457200" lvl="1" indent="0" algn="ctr">
              <a:buNone/>
            </a:pPr>
            <a:r>
              <a:rPr lang="es-AR" sz="4400" dirty="0" smtClean="0"/>
              <a:t>UNIVERSIDAD NACIONAL DE SALTA</a:t>
            </a:r>
          </a:p>
          <a:p>
            <a:pPr marL="457200" lvl="1" indent="0" algn="ctr">
              <a:buNone/>
            </a:pPr>
            <a:r>
              <a:rPr lang="es-AR" sz="4400" dirty="0" smtClean="0"/>
              <a:t>Ciudad de salta</a:t>
            </a:r>
          </a:p>
          <a:p>
            <a:pPr marL="457200" lvl="1" indent="0" algn="ctr">
              <a:buNone/>
            </a:pPr>
            <a:r>
              <a:rPr lang="es-AR" sz="4400" dirty="0" smtClean="0"/>
              <a:t>16 de mayo de 2024</a:t>
            </a:r>
          </a:p>
          <a:p>
            <a:pPr marL="457200" lvl="1" indent="0" algn="ctr">
              <a:buNone/>
            </a:pPr>
            <a:endParaRPr lang="es-AR" sz="2600" dirty="0"/>
          </a:p>
          <a:p>
            <a:pPr marL="457200" lvl="1" indent="0" algn="ctr">
              <a:buNone/>
            </a:pPr>
            <a:endParaRPr lang="es-AR" sz="2600" dirty="0" smtClean="0"/>
          </a:p>
          <a:p>
            <a:pPr marL="457200" lvl="1" indent="0" algn="ctr">
              <a:buNone/>
            </a:pPr>
            <a:r>
              <a:rPr lang="es-AR" sz="2600" dirty="0" smtClean="0"/>
              <a:t>MUCHAS GRACIAS</a:t>
            </a:r>
          </a:p>
          <a:p>
            <a:pPr marL="457200" lvl="1" indent="0" algn="ctr">
              <a:buNone/>
            </a:pPr>
            <a:endParaRPr lang="es-AR" sz="2600" dirty="0"/>
          </a:p>
          <a:p>
            <a:pPr marL="457200" lvl="1" indent="0" algn="ctr">
              <a:buNone/>
            </a:pPr>
            <a:r>
              <a:rPr lang="es-AR" sz="2600" dirty="0" smtClean="0"/>
              <a:t>CONT. ALEJANDRO D. FUNES</a:t>
            </a:r>
          </a:p>
          <a:p>
            <a:pPr marL="457200" lvl="1" indent="0" algn="ctr">
              <a:buNone/>
            </a:pPr>
            <a:r>
              <a:rPr lang="es-AR" sz="2600" dirty="0" smtClean="0"/>
              <a:t>Y EQUIPO DE LA UAI DE LA UNRC </a:t>
            </a:r>
            <a:endParaRPr lang="es-AR" sz="2600" dirty="0"/>
          </a:p>
          <a:p>
            <a:pPr marL="457200" lvl="1" indent="0" algn="ctr">
              <a:buNone/>
            </a:pPr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/>
            <a:endParaRPr lang="es-AR" dirty="0" smtClean="0"/>
          </a:p>
        </p:txBody>
      </p:sp>
      <p:pic>
        <p:nvPicPr>
          <p:cNvPr id="5" name="Picture 4" descr="Universidad Nacional de Salta - UN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5383"/>
            <a:ext cx="1837113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niversidad Nacional de Rio Cuarto – Red Iberoamericana d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0" y="2622519"/>
            <a:ext cx="2108200" cy="147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771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281</TotalTime>
  <Words>775</Words>
  <Application>Microsoft Office PowerPoint</Application>
  <PresentationFormat>Panorámica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Impact</vt:lpstr>
      <vt:lpstr>Evento principal</vt:lpstr>
      <vt:lpstr>VII JORNADAS DE AUDITORES DE UUNNN</vt:lpstr>
      <vt:lpstr>CONTROL PUBLICO EN el sector publico NACIONAL</vt:lpstr>
      <vt:lpstr>CONTROL PUBLICO EN el sector publico NACIONAL</vt:lpstr>
      <vt:lpstr>CONTROL PUBLICO EN las universidades nacionales</vt:lpstr>
      <vt:lpstr>COMPONENTES DEL CONTROL INTERNO</vt:lpstr>
      <vt:lpstr>La gestión técnico profesional ante la opinión pública</vt:lpstr>
      <vt:lpstr>La gestión técnico profesional ante la opinión pública</vt:lpstr>
      <vt:lpstr>La gestión técnico profesional ante la opinión pública</vt:lpstr>
      <vt:lpstr>La gestión técnico profesional ante la opinión pública</vt:lpstr>
      <vt:lpstr>La gestión técnico profesional ante la opinión pública</vt:lpstr>
      <vt:lpstr>La gestión técnico profesional ante la opinión pública</vt:lpstr>
      <vt:lpstr>La gestión técnico profesional ante la opinión pública</vt:lpstr>
      <vt:lpstr>VII JORNADAS DE AUDITORES DE UUNNN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VII JORNADAS DE AUDITORES DE UUNNN</dc:title>
  <dc:creator>Alejandro</dc:creator>
  <cp:lastModifiedBy>usuario</cp:lastModifiedBy>
  <cp:revision>39</cp:revision>
  <dcterms:created xsi:type="dcterms:W3CDTF">2024-05-13T14:18:15Z</dcterms:created>
  <dcterms:modified xsi:type="dcterms:W3CDTF">2024-05-14T04:17:06Z</dcterms:modified>
</cp:coreProperties>
</file>